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7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2E2"/>
    <a:srgbClr val="E5EC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11"/>
    <p:restoredTop sz="94678"/>
  </p:normalViewPr>
  <p:slideViewPr>
    <p:cSldViewPr snapToGrid="0" snapToObjects="1">
      <p:cViewPr varScale="1">
        <p:scale>
          <a:sx n="177" d="100"/>
          <a:sy n="177" d="100"/>
        </p:scale>
        <p:origin x="232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395DA-6BB2-B94A-994B-4124BCB00D60}" type="datetimeFigureOut">
              <a:rPr lang="en-US" smtClean="0"/>
              <a:t>1/4/17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542B4-50EC-EF4D-AF51-05B2FB26F6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228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1/4/17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983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1/4/17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855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1/4/17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765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1/4/17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66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1/4/17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115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1/4/17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664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1/4/17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593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1/4/17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27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1/4/17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143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1/4/17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19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02B72-AB41-C343-9175-0553C21C4E77}" type="datetimeFigureOut">
              <a:rPr lang="en-US" smtClean="0"/>
              <a:t>1/4/17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322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02B72-AB41-C343-9175-0553C21C4E77}" type="datetimeFigureOut">
              <a:rPr lang="en-US" smtClean="0"/>
              <a:t>1/4/17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22696-D8D0-2842-BA04-B76D628B9D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727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2415540" y="1488559"/>
            <a:ext cx="1203960" cy="616508"/>
          </a:xfrm>
          <a:prstGeom prst="rightArrow">
            <a:avLst>
              <a:gd name="adj1" fmla="val 68396"/>
              <a:gd name="adj2" fmla="val 4885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186940" y="1574150"/>
            <a:ext cx="144780" cy="4343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958340" y="1574150"/>
            <a:ext cx="144780" cy="4343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729740" y="1574150"/>
            <a:ext cx="144780" cy="4343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01140" y="1574150"/>
            <a:ext cx="144780" cy="4343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3066536"/>
              </p:ext>
            </p:extLst>
          </p:nvPr>
        </p:nvGraphicFramePr>
        <p:xfrm>
          <a:off x="4508204" y="1415232"/>
          <a:ext cx="2190309" cy="889488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30103"/>
                <a:gridCol w="730103"/>
                <a:gridCol w="730103"/>
              </a:tblGrid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</a:tr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</a:tr>
              <a:tr h="221965"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</a:tr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383202"/>
              </p:ext>
            </p:extLst>
          </p:nvPr>
        </p:nvGraphicFramePr>
        <p:xfrm>
          <a:off x="4508204" y="2532776"/>
          <a:ext cx="2190309" cy="222372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30103"/>
                <a:gridCol w="730103"/>
                <a:gridCol w="730103"/>
              </a:tblGrid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294518"/>
              </p:ext>
            </p:extLst>
          </p:nvPr>
        </p:nvGraphicFramePr>
        <p:xfrm>
          <a:off x="4508204" y="2952600"/>
          <a:ext cx="2190309" cy="222372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30103"/>
                <a:gridCol w="730103"/>
                <a:gridCol w="730103"/>
              </a:tblGrid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697205"/>
              </p:ext>
            </p:extLst>
          </p:nvPr>
        </p:nvGraphicFramePr>
        <p:xfrm>
          <a:off x="4508204" y="3372424"/>
          <a:ext cx="2190309" cy="222372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30103"/>
                <a:gridCol w="730103"/>
                <a:gridCol w="730103"/>
              </a:tblGrid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/>
                </a:tc>
              </a:tr>
            </a:tbl>
          </a:graphicData>
        </a:graphic>
      </p:graphicFrame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944848"/>
              </p:ext>
            </p:extLst>
          </p:nvPr>
        </p:nvGraphicFramePr>
        <p:xfrm>
          <a:off x="4508204" y="3792248"/>
          <a:ext cx="2190309" cy="222372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30103"/>
                <a:gridCol w="730103"/>
                <a:gridCol w="730103"/>
              </a:tblGrid>
              <a:tr h="221965"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4731" marR="54731" marT="27366" marB="27366">
                    <a:solidFill>
                      <a:srgbClr val="FFF2E2"/>
                    </a:solidFill>
                  </a:tcPr>
                </a:tc>
              </a:tr>
            </a:tbl>
          </a:graphicData>
        </a:graphic>
      </p:graphicFrame>
      <p:cxnSp>
        <p:nvCxnSpPr>
          <p:cNvPr id="17" name="Curved Connector 16"/>
          <p:cNvCxnSpPr>
            <a:stCxn id="5" idx="2"/>
            <a:endCxn id="12" idx="1"/>
          </p:cNvCxnSpPr>
          <p:nvPr/>
        </p:nvCxnSpPr>
        <p:spPr>
          <a:xfrm rot="16200000" flipH="1">
            <a:off x="3066031" y="1201789"/>
            <a:ext cx="635472" cy="2248874"/>
          </a:xfrm>
          <a:prstGeom prst="curvedConnector2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urved Connector 17"/>
          <p:cNvCxnSpPr>
            <a:stCxn id="6" idx="2"/>
            <a:endCxn id="13" idx="1"/>
          </p:cNvCxnSpPr>
          <p:nvPr/>
        </p:nvCxnSpPr>
        <p:spPr>
          <a:xfrm rot="16200000" flipH="1">
            <a:off x="2741819" y="1297401"/>
            <a:ext cx="1055296" cy="2477474"/>
          </a:xfrm>
          <a:prstGeom prst="curvedConnector2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urved Connector 20"/>
          <p:cNvCxnSpPr>
            <a:stCxn id="7" idx="2"/>
            <a:endCxn id="14" idx="1"/>
          </p:cNvCxnSpPr>
          <p:nvPr/>
        </p:nvCxnSpPr>
        <p:spPr>
          <a:xfrm rot="16200000" flipH="1">
            <a:off x="2417607" y="1393013"/>
            <a:ext cx="1475120" cy="2706074"/>
          </a:xfrm>
          <a:prstGeom prst="curvedConnector2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urved Connector 23"/>
          <p:cNvCxnSpPr>
            <a:stCxn id="8" idx="2"/>
            <a:endCxn id="15" idx="1"/>
          </p:cNvCxnSpPr>
          <p:nvPr/>
        </p:nvCxnSpPr>
        <p:spPr>
          <a:xfrm rot="16200000" flipH="1">
            <a:off x="2093395" y="1488625"/>
            <a:ext cx="1894944" cy="2934674"/>
          </a:xfrm>
          <a:prstGeom prst="curvedConnector2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439316" y="931872"/>
            <a:ext cx="1327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>
                <a:latin typeface="Source Sans Pro Light" charset="0"/>
                <a:ea typeface="Source Sans Pro Light" charset="0"/>
                <a:cs typeface="Source Sans Pro Light" charset="0"/>
              </a:rPr>
              <a:t>Data stream</a:t>
            </a:r>
            <a:endParaRPr lang="en-US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661433" y="931872"/>
            <a:ext cx="1883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Unbounded Table</a:t>
            </a:r>
            <a:endParaRPr lang="en-US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938271" y="1859976"/>
            <a:ext cx="233910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new data in the </a:t>
            </a:r>
          </a:p>
          <a:p>
            <a:pPr algn="ctr"/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data stream</a:t>
            </a:r>
          </a:p>
          <a:p>
            <a:pPr algn="ctr"/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 </a:t>
            </a:r>
            <a:r>
              <a:rPr lang="en-US" sz="2400" b="1" dirty="0" smtClean="0">
                <a:latin typeface="Source Sans Pro Light" charset="0"/>
                <a:ea typeface="Source Sans Pro Light" charset="0"/>
                <a:cs typeface="Source Sans Pro Light" charset="0"/>
              </a:rPr>
              <a:t>= </a:t>
            </a:r>
            <a:endParaRPr lang="en-US" b="1" dirty="0" smtClean="0">
              <a:latin typeface="Source Sans Pro Light" charset="0"/>
              <a:ea typeface="Source Sans Pro Light" charset="0"/>
              <a:cs typeface="Source Sans Pro Light" charset="0"/>
            </a:endParaRPr>
          </a:p>
          <a:p>
            <a:pPr algn="ctr"/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new rows appended </a:t>
            </a:r>
          </a:p>
          <a:p>
            <a:pPr algn="ctr"/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to an unbounded table</a:t>
            </a:r>
            <a:endParaRPr lang="en-US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367041" y="4423364"/>
            <a:ext cx="39132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Data stream as an unbounded table</a:t>
            </a:r>
            <a:endParaRPr lang="en-US" sz="20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836908" y="392977"/>
            <a:ext cx="8973519" cy="48222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151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hape 159"/>
          <p:cNvGrpSpPr/>
          <p:nvPr/>
        </p:nvGrpSpPr>
        <p:grpSpPr>
          <a:xfrm>
            <a:off x="4653250" y="608592"/>
            <a:ext cx="1944529" cy="501129"/>
            <a:chOff x="4494825" y="829190"/>
            <a:chExt cx="2384140" cy="555614"/>
          </a:xfrm>
        </p:grpSpPr>
        <p:cxnSp>
          <p:nvCxnSpPr>
            <p:cNvPr id="3" name="Shape 160"/>
            <p:cNvCxnSpPr/>
            <p:nvPr/>
          </p:nvCxnSpPr>
          <p:spPr>
            <a:xfrm flipH="1">
              <a:off x="4494825" y="1080082"/>
              <a:ext cx="250090" cy="304722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lg" len="lg"/>
              <a:tailEnd type="stealth" w="lg" len="lg"/>
            </a:ln>
          </p:spPr>
        </p:cxnSp>
        <p:sp>
          <p:nvSpPr>
            <p:cNvPr id="4" name="Shape 161"/>
            <p:cNvSpPr txBox="1"/>
            <p:nvPr/>
          </p:nvSpPr>
          <p:spPr>
            <a:xfrm>
              <a:off x="4617275" y="829190"/>
              <a:ext cx="2261690" cy="406500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91425" rIns="91425" bIns="91425" anchor="t" anchorCtr="0">
              <a:noAutofit/>
            </a:bodyPr>
            <a:lstStyle/>
            <a:p>
              <a:pPr lvl="0" algn="ctr" rtl="0">
                <a:spcBef>
                  <a:spcPts val="0"/>
                </a:spcBef>
                <a:buNone/>
              </a:pPr>
              <a:r>
                <a:rPr lang="en" sz="1600" dirty="0">
                  <a:latin typeface="Source Sans Pro Light" charset="0"/>
                  <a:ea typeface="Source Sans Pro Light" charset="0"/>
                  <a:cs typeface="Source Sans Pro Light" charset="0"/>
                </a:rPr>
                <a:t>Trigger: every 1 sec</a:t>
              </a:r>
            </a:p>
          </p:txBody>
        </p:sp>
      </p:grpSp>
      <p:sp>
        <p:nvSpPr>
          <p:cNvPr id="5" name="Shape 156"/>
          <p:cNvSpPr txBox="1"/>
          <p:nvPr/>
        </p:nvSpPr>
        <p:spPr>
          <a:xfrm>
            <a:off x="4432051" y="1005317"/>
            <a:ext cx="425175" cy="4689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</a:p>
        </p:txBody>
      </p:sp>
      <p:sp>
        <p:nvSpPr>
          <p:cNvPr id="6" name="Shape 157"/>
          <p:cNvSpPr txBox="1"/>
          <p:nvPr/>
        </p:nvSpPr>
        <p:spPr>
          <a:xfrm>
            <a:off x="5900429" y="1012474"/>
            <a:ext cx="425175" cy="4689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latin typeface="Source Sans Pro Light" charset="0"/>
                <a:ea typeface="Source Sans Pro Light" charset="0"/>
                <a:cs typeface="Source Sans Pro Light" charset="0"/>
              </a:rPr>
              <a:t>2</a:t>
            </a:r>
          </a:p>
        </p:txBody>
      </p:sp>
      <p:sp>
        <p:nvSpPr>
          <p:cNvPr id="7" name="Shape 158"/>
          <p:cNvSpPr txBox="1"/>
          <p:nvPr/>
        </p:nvSpPr>
        <p:spPr>
          <a:xfrm>
            <a:off x="7349018" y="1012474"/>
            <a:ext cx="425175" cy="46893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latin typeface="Source Sans Pro Light" charset="0"/>
                <a:ea typeface="Source Sans Pro Light" charset="0"/>
                <a:cs typeface="Source Sans Pro Light" charset="0"/>
              </a:rPr>
              <a:t>3</a:t>
            </a:r>
          </a:p>
        </p:txBody>
      </p:sp>
      <p:cxnSp>
        <p:nvCxnSpPr>
          <p:cNvPr id="8" name="Shape 120"/>
          <p:cNvCxnSpPr/>
          <p:nvPr/>
        </p:nvCxnSpPr>
        <p:spPr>
          <a:xfrm>
            <a:off x="4634784" y="1990718"/>
            <a:ext cx="0" cy="1763589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9" name="Shape 121"/>
          <p:cNvSpPr/>
          <p:nvPr/>
        </p:nvSpPr>
        <p:spPr>
          <a:xfrm>
            <a:off x="4425762" y="3743089"/>
            <a:ext cx="417053" cy="499337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1" name="Shape 123"/>
          <p:cNvSpPr txBox="1"/>
          <p:nvPr/>
        </p:nvSpPr>
        <p:spPr>
          <a:xfrm>
            <a:off x="2592005" y="3647078"/>
            <a:ext cx="1241914" cy="5569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Result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2" name="Shape 124"/>
          <p:cNvSpPr txBox="1"/>
          <p:nvPr/>
        </p:nvSpPr>
        <p:spPr>
          <a:xfrm rot="16200000">
            <a:off x="3858567" y="2838128"/>
            <a:ext cx="711776" cy="412730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txBody>
          <a:bodyPr lIns="0" tIns="91425" rIns="0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800" dirty="0">
                <a:latin typeface="Source Sans Pro Light" charset="0"/>
                <a:ea typeface="Source Sans Pro Light" charset="0"/>
                <a:cs typeface="Source Sans Pro Light" charset="0"/>
              </a:rPr>
              <a:t>Query</a:t>
            </a:r>
          </a:p>
        </p:txBody>
      </p:sp>
      <p:sp>
        <p:nvSpPr>
          <p:cNvPr id="13" name="Shape 127"/>
          <p:cNvSpPr txBox="1"/>
          <p:nvPr/>
        </p:nvSpPr>
        <p:spPr>
          <a:xfrm>
            <a:off x="2592005" y="1143934"/>
            <a:ext cx="1123461" cy="5617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Time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14" name="Shape 128"/>
          <p:cNvCxnSpPr/>
          <p:nvPr/>
        </p:nvCxnSpPr>
        <p:spPr>
          <a:xfrm>
            <a:off x="3458615" y="1447684"/>
            <a:ext cx="4654747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15" name="Shape 138"/>
          <p:cNvCxnSpPr/>
          <p:nvPr/>
        </p:nvCxnSpPr>
        <p:spPr>
          <a:xfrm>
            <a:off x="4634743" y="1447690"/>
            <a:ext cx="0" cy="432341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lg" len="lg"/>
            <a:tailEnd type="stealth" w="lg" len="lg"/>
          </a:ln>
        </p:spPr>
      </p:cxnSp>
      <p:sp>
        <p:nvSpPr>
          <p:cNvPr id="16" name="Shape 139"/>
          <p:cNvSpPr/>
          <p:nvPr/>
        </p:nvSpPr>
        <p:spPr>
          <a:xfrm>
            <a:off x="4425765" y="1899084"/>
            <a:ext cx="417053" cy="474033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8" name="Shape 141"/>
          <p:cNvSpPr txBox="1"/>
          <p:nvPr/>
        </p:nvSpPr>
        <p:spPr>
          <a:xfrm>
            <a:off x="2592005" y="1899084"/>
            <a:ext cx="1241914" cy="5569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Input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9" name="Shape 130"/>
          <p:cNvSpPr/>
          <p:nvPr/>
        </p:nvSpPr>
        <p:spPr>
          <a:xfrm>
            <a:off x="5891127" y="1899084"/>
            <a:ext cx="424054" cy="878421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20" name="Shape 131"/>
          <p:cNvCxnSpPr/>
          <p:nvPr/>
        </p:nvCxnSpPr>
        <p:spPr>
          <a:xfrm>
            <a:off x="6103121" y="1466823"/>
            <a:ext cx="0" cy="432341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22" name="Shape 143"/>
          <p:cNvCxnSpPr/>
          <p:nvPr/>
        </p:nvCxnSpPr>
        <p:spPr>
          <a:xfrm>
            <a:off x="6103153" y="2777503"/>
            <a:ext cx="0" cy="953128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23" name="Shape 144"/>
          <p:cNvSpPr/>
          <p:nvPr/>
        </p:nvSpPr>
        <p:spPr>
          <a:xfrm>
            <a:off x="5891129" y="3743102"/>
            <a:ext cx="424054" cy="499337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26" name="Shape 134"/>
          <p:cNvSpPr/>
          <p:nvPr/>
        </p:nvSpPr>
        <p:spPr>
          <a:xfrm>
            <a:off x="7359530" y="1899084"/>
            <a:ext cx="424055" cy="1450056"/>
          </a:xfrm>
          <a:prstGeom prst="rect">
            <a:avLst/>
          </a:prstGeom>
          <a:solidFill>
            <a:srgbClr val="FFF2CC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27" name="Shape 135"/>
          <p:cNvCxnSpPr/>
          <p:nvPr/>
        </p:nvCxnSpPr>
        <p:spPr>
          <a:xfrm>
            <a:off x="7571527" y="1447690"/>
            <a:ext cx="0" cy="432342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30" name="Shape 147"/>
          <p:cNvCxnSpPr/>
          <p:nvPr/>
        </p:nvCxnSpPr>
        <p:spPr>
          <a:xfrm>
            <a:off x="7571544" y="3358397"/>
            <a:ext cx="0" cy="394748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31" name="Shape 148"/>
          <p:cNvSpPr/>
          <p:nvPr/>
        </p:nvSpPr>
        <p:spPr>
          <a:xfrm>
            <a:off x="7359528" y="3742741"/>
            <a:ext cx="424054" cy="499338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3" name="Shape 123"/>
          <p:cNvSpPr txBox="1"/>
          <p:nvPr/>
        </p:nvSpPr>
        <p:spPr>
          <a:xfrm>
            <a:off x="2595381" y="4779348"/>
            <a:ext cx="1241914" cy="55693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Output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43" name="Shape 163"/>
          <p:cNvCxnSpPr/>
          <p:nvPr/>
        </p:nvCxnSpPr>
        <p:spPr>
          <a:xfrm>
            <a:off x="6121627" y="4242429"/>
            <a:ext cx="0" cy="618849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44" name="Shape 164"/>
          <p:cNvSpPr/>
          <p:nvPr/>
        </p:nvSpPr>
        <p:spPr>
          <a:xfrm>
            <a:off x="5900435" y="4855576"/>
            <a:ext cx="425169" cy="480708"/>
          </a:xfrm>
          <a:prstGeom prst="rect">
            <a:avLst/>
          </a:prstGeom>
          <a:solidFill>
            <a:srgbClr val="FCE5CD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41" name="Shape 163"/>
          <p:cNvCxnSpPr/>
          <p:nvPr/>
        </p:nvCxnSpPr>
        <p:spPr>
          <a:xfrm>
            <a:off x="7580134" y="4242429"/>
            <a:ext cx="0" cy="618849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42" name="Shape 164"/>
          <p:cNvSpPr/>
          <p:nvPr/>
        </p:nvSpPr>
        <p:spPr>
          <a:xfrm>
            <a:off x="7334193" y="4855576"/>
            <a:ext cx="474667" cy="480708"/>
          </a:xfrm>
          <a:prstGeom prst="rect">
            <a:avLst/>
          </a:prstGeom>
          <a:solidFill>
            <a:srgbClr val="FCE5CD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39" name="Shape 163"/>
          <p:cNvCxnSpPr/>
          <p:nvPr/>
        </p:nvCxnSpPr>
        <p:spPr>
          <a:xfrm>
            <a:off x="4653250" y="4242081"/>
            <a:ext cx="0" cy="618849"/>
          </a:xfrm>
          <a:prstGeom prst="straightConnector1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40" name="Shape 164"/>
          <p:cNvSpPr/>
          <p:nvPr/>
        </p:nvSpPr>
        <p:spPr>
          <a:xfrm>
            <a:off x="4432058" y="4855228"/>
            <a:ext cx="425169" cy="480708"/>
          </a:xfrm>
          <a:prstGeom prst="rect">
            <a:avLst/>
          </a:prstGeom>
          <a:solidFill>
            <a:srgbClr val="FCE5CD"/>
          </a:solidFill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8" name="Shape 123"/>
          <p:cNvSpPr txBox="1"/>
          <p:nvPr/>
        </p:nvSpPr>
        <p:spPr>
          <a:xfrm>
            <a:off x="2603283" y="5048188"/>
            <a:ext cx="1743990" cy="101750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400" dirty="0">
                <a:latin typeface="Source Sans Pro Light" charset="0"/>
                <a:ea typeface="Source Sans Pro Light" charset="0"/>
                <a:cs typeface="Source Sans Pro Light" charset="0"/>
              </a:rPr>
              <a:t>c</a:t>
            </a:r>
            <a:r>
              <a:rPr lang="en-US" sz="14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omplete mode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6" name="Shape 122"/>
          <p:cNvSpPr txBox="1"/>
          <p:nvPr/>
        </p:nvSpPr>
        <p:spPr>
          <a:xfrm>
            <a:off x="4833979" y="3659609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esult up to 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7" name="Shape 140"/>
          <p:cNvSpPr txBox="1"/>
          <p:nvPr/>
        </p:nvSpPr>
        <p:spPr>
          <a:xfrm>
            <a:off x="4822575" y="1812217"/>
            <a:ext cx="784500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  <a:b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</a:b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8" name="Shape 132"/>
          <p:cNvSpPr txBox="1"/>
          <p:nvPr/>
        </p:nvSpPr>
        <p:spPr>
          <a:xfrm>
            <a:off x="6301430" y="1812217"/>
            <a:ext cx="784500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  <a:b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</a:b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2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9" name="Shape 136"/>
          <p:cNvSpPr txBox="1"/>
          <p:nvPr/>
        </p:nvSpPr>
        <p:spPr>
          <a:xfrm>
            <a:off x="7753266" y="1812217"/>
            <a:ext cx="784503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3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0" name="Shape 122"/>
          <p:cNvSpPr txBox="1"/>
          <p:nvPr/>
        </p:nvSpPr>
        <p:spPr>
          <a:xfrm>
            <a:off x="6317628" y="3659609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esult up to t=</a:t>
            </a: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2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1" name="Shape 122"/>
          <p:cNvSpPr txBox="1"/>
          <p:nvPr/>
        </p:nvSpPr>
        <p:spPr>
          <a:xfrm>
            <a:off x="7779121" y="3659609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esult up to t=3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899377" y="5742500"/>
            <a:ext cx="49375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Programming Model for Structured Streaming</a:t>
            </a:r>
            <a:endParaRPr lang="en-US" sz="20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96620" y="409209"/>
            <a:ext cx="9663192" cy="59823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980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" name="Table 9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162694"/>
              </p:ext>
            </p:extLst>
          </p:nvPr>
        </p:nvGraphicFramePr>
        <p:xfrm>
          <a:off x="3966549" y="3764671"/>
          <a:ext cx="431704" cy="383982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279987"/>
                <a:gridCol w="151717"/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</a:tbl>
          </a:graphicData>
        </a:graphic>
      </p:graphicFrame>
      <p:graphicFrame>
        <p:nvGraphicFramePr>
          <p:cNvPr id="97" name="Table 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060745"/>
              </p:ext>
            </p:extLst>
          </p:nvPr>
        </p:nvGraphicFramePr>
        <p:xfrm>
          <a:off x="5444286" y="3754574"/>
          <a:ext cx="431704" cy="575973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279987"/>
                <a:gridCol w="151717"/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</a:tbl>
          </a:graphicData>
        </a:graphic>
      </p:graphicFrame>
      <p:graphicFrame>
        <p:nvGraphicFramePr>
          <p:cNvPr id="98" name="Table 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5709286"/>
              </p:ext>
            </p:extLst>
          </p:nvPr>
        </p:nvGraphicFramePr>
        <p:xfrm>
          <a:off x="6931120" y="3750600"/>
          <a:ext cx="431704" cy="575973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279987"/>
                <a:gridCol w="151717"/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4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</a:tbl>
          </a:graphicData>
        </a:graphic>
      </p:graphicFrame>
      <p:sp>
        <p:nvSpPr>
          <p:cNvPr id="105" name="Right Arrow 104"/>
          <p:cNvSpPr/>
          <p:nvPr/>
        </p:nvSpPr>
        <p:spPr>
          <a:xfrm>
            <a:off x="2309248" y="1078239"/>
            <a:ext cx="5887428" cy="290574"/>
          </a:xfrm>
          <a:prstGeom prst="rightArrow">
            <a:avLst>
              <a:gd name="adj1" fmla="val 65510"/>
              <a:gd name="adj2" fmla="val 62676"/>
            </a:avLst>
          </a:prstGeom>
          <a:solidFill>
            <a:schemeClr val="accent4">
              <a:lumMod val="20000"/>
              <a:lumOff val="80000"/>
            </a:schemeClr>
          </a:solidFill>
          <a:ln w="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81" name="Table 8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8278511"/>
              </p:ext>
            </p:extLst>
          </p:nvPr>
        </p:nvGraphicFramePr>
        <p:xfrm>
          <a:off x="3812224" y="986407"/>
          <a:ext cx="718091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18091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graphicFrame>
        <p:nvGraphicFramePr>
          <p:cNvPr id="82" name="Table 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9874545"/>
              </p:ext>
            </p:extLst>
          </p:nvPr>
        </p:nvGraphicFramePr>
        <p:xfrm>
          <a:off x="5297343" y="1109219"/>
          <a:ext cx="718091" cy="23671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18091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 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sp>
        <p:nvSpPr>
          <p:cNvPr id="40" name="Shape 156"/>
          <p:cNvSpPr txBox="1"/>
          <p:nvPr/>
        </p:nvSpPr>
        <p:spPr>
          <a:xfrm>
            <a:off x="3968901" y="1576287"/>
            <a:ext cx="429352" cy="3722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</a:p>
        </p:txBody>
      </p:sp>
      <p:sp>
        <p:nvSpPr>
          <p:cNvPr id="41" name="Shape 157"/>
          <p:cNvSpPr txBox="1"/>
          <p:nvPr/>
        </p:nvSpPr>
        <p:spPr>
          <a:xfrm>
            <a:off x="5451705" y="1581968"/>
            <a:ext cx="429352" cy="3722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latin typeface="Source Sans Pro Light" charset="0"/>
                <a:ea typeface="Source Sans Pro Light" charset="0"/>
                <a:cs typeface="Source Sans Pro Light" charset="0"/>
              </a:rPr>
              <a:t>2</a:t>
            </a:r>
          </a:p>
        </p:txBody>
      </p:sp>
      <p:sp>
        <p:nvSpPr>
          <p:cNvPr id="42" name="Shape 158"/>
          <p:cNvSpPr txBox="1"/>
          <p:nvPr/>
        </p:nvSpPr>
        <p:spPr>
          <a:xfrm>
            <a:off x="6914526" y="1581968"/>
            <a:ext cx="429352" cy="37221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" sz="1600">
                <a:latin typeface="Source Sans Pro Light" charset="0"/>
                <a:ea typeface="Source Sans Pro Light" charset="0"/>
                <a:cs typeface="Source Sans Pro Light" charset="0"/>
              </a:rPr>
              <a:t>3</a:t>
            </a:r>
          </a:p>
        </p:txBody>
      </p:sp>
      <p:cxnSp>
        <p:nvCxnSpPr>
          <p:cNvPr id="43" name="Shape 120"/>
          <p:cNvCxnSpPr>
            <a:stCxn id="122" idx="2"/>
          </p:cNvCxnSpPr>
          <p:nvPr/>
        </p:nvCxnSpPr>
        <p:spPr>
          <a:xfrm flipH="1">
            <a:off x="4173626" y="2678782"/>
            <a:ext cx="1811" cy="1079465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45" name="Shape 122"/>
          <p:cNvSpPr txBox="1"/>
          <p:nvPr/>
        </p:nvSpPr>
        <p:spPr>
          <a:xfrm>
            <a:off x="4383704" y="3649060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esult up to 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6" name="Shape 123"/>
          <p:cNvSpPr txBox="1"/>
          <p:nvPr/>
        </p:nvSpPr>
        <p:spPr>
          <a:xfrm>
            <a:off x="2151286" y="3673136"/>
            <a:ext cx="1173100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Result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4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Table of word counts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8" name="Shape 127"/>
          <p:cNvSpPr txBox="1"/>
          <p:nvPr/>
        </p:nvSpPr>
        <p:spPr>
          <a:xfrm>
            <a:off x="2110778" y="1704470"/>
            <a:ext cx="1134499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Time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49" name="Shape 128"/>
          <p:cNvCxnSpPr/>
          <p:nvPr/>
        </p:nvCxnSpPr>
        <p:spPr>
          <a:xfrm>
            <a:off x="2985903" y="1927408"/>
            <a:ext cx="4700476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cxnSp>
        <p:nvCxnSpPr>
          <p:cNvPr id="50" name="Shape 138"/>
          <p:cNvCxnSpPr>
            <a:endCxn id="122" idx="0"/>
          </p:cNvCxnSpPr>
          <p:nvPr/>
        </p:nvCxnSpPr>
        <p:spPr>
          <a:xfrm>
            <a:off x="4173584" y="1927412"/>
            <a:ext cx="1853" cy="367388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sp>
        <p:nvSpPr>
          <p:cNvPr id="52" name="Shape 140"/>
          <p:cNvSpPr txBox="1"/>
          <p:nvPr/>
        </p:nvSpPr>
        <p:spPr>
          <a:xfrm>
            <a:off x="4398154" y="2182596"/>
            <a:ext cx="784500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  <a:b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</a:b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3" name="Shape 141"/>
          <p:cNvSpPr txBox="1"/>
          <p:nvPr/>
        </p:nvSpPr>
        <p:spPr>
          <a:xfrm>
            <a:off x="2110778" y="2152255"/>
            <a:ext cx="1407337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Input</a:t>
            </a:r>
            <a:endParaRPr lang="en-US" sz="1800" dirty="0" smtClean="0">
              <a:latin typeface="Source Sans Pro Light" charset="0"/>
              <a:ea typeface="Source Sans Pro Light" charset="0"/>
              <a:cs typeface="Source Sans Pro Light" charset="0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-US" sz="14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Unbounded table of all input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55" name="Shape 131"/>
          <p:cNvCxnSpPr>
            <a:endCxn id="89" idx="0"/>
          </p:cNvCxnSpPr>
          <p:nvPr/>
        </p:nvCxnSpPr>
        <p:spPr>
          <a:xfrm flipH="1">
            <a:off x="5660138" y="1942599"/>
            <a:ext cx="4000" cy="342762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sp>
        <p:nvSpPr>
          <p:cNvPr id="56" name="Shape 132"/>
          <p:cNvSpPr txBox="1"/>
          <p:nvPr/>
        </p:nvSpPr>
        <p:spPr>
          <a:xfrm>
            <a:off x="5877009" y="2182596"/>
            <a:ext cx="784500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  <a:b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</a:b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2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57" name="Shape 143"/>
          <p:cNvCxnSpPr>
            <a:stCxn id="89" idx="2"/>
          </p:cNvCxnSpPr>
          <p:nvPr/>
        </p:nvCxnSpPr>
        <p:spPr>
          <a:xfrm flipH="1">
            <a:off x="5656424" y="2861334"/>
            <a:ext cx="3714" cy="888018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cxnSp>
        <p:nvCxnSpPr>
          <p:cNvPr id="62" name="Shape 135"/>
          <p:cNvCxnSpPr>
            <a:endCxn id="93" idx="0"/>
          </p:cNvCxnSpPr>
          <p:nvPr/>
        </p:nvCxnSpPr>
        <p:spPr>
          <a:xfrm>
            <a:off x="7131470" y="1927412"/>
            <a:ext cx="2636" cy="365040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sp>
        <p:nvSpPr>
          <p:cNvPr id="63" name="Shape 136"/>
          <p:cNvSpPr txBox="1"/>
          <p:nvPr/>
        </p:nvSpPr>
        <p:spPr>
          <a:xfrm>
            <a:off x="7359841" y="2182597"/>
            <a:ext cx="784503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300" dirty="0">
                <a:latin typeface="Source Sans Pro Light" charset="0"/>
                <a:ea typeface="Source Sans Pro Light" charset="0"/>
                <a:cs typeface="Source Sans Pro Light" charset="0"/>
              </a:rPr>
              <a:t>data up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to 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t=</a:t>
            </a:r>
            <a:r>
              <a:rPr lang="en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3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65" name="Shape 147"/>
          <p:cNvCxnSpPr>
            <a:stCxn id="93" idx="2"/>
          </p:cNvCxnSpPr>
          <p:nvPr/>
        </p:nvCxnSpPr>
        <p:spPr>
          <a:xfrm flipH="1">
            <a:off x="7131493" y="3252407"/>
            <a:ext cx="2613" cy="497569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68" name="Shape 123"/>
          <p:cNvSpPr txBox="1"/>
          <p:nvPr/>
        </p:nvSpPr>
        <p:spPr>
          <a:xfrm>
            <a:off x="2114187" y="4739177"/>
            <a:ext cx="1638868" cy="40187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Output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sz="14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Complete Mode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78" name="Shape 163"/>
          <p:cNvCxnSpPr>
            <a:stCxn id="97" idx="2"/>
            <a:endCxn id="112" idx="0"/>
          </p:cNvCxnSpPr>
          <p:nvPr/>
        </p:nvCxnSpPr>
        <p:spPr>
          <a:xfrm flipH="1">
            <a:off x="5656389" y="4330547"/>
            <a:ext cx="3749" cy="417212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cxnSp>
        <p:nvCxnSpPr>
          <p:cNvPr id="76" name="Shape 163"/>
          <p:cNvCxnSpPr>
            <a:stCxn id="98" idx="2"/>
            <a:endCxn id="113" idx="0"/>
          </p:cNvCxnSpPr>
          <p:nvPr/>
        </p:nvCxnSpPr>
        <p:spPr>
          <a:xfrm>
            <a:off x="7146972" y="4326573"/>
            <a:ext cx="3144" cy="421186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cxnSp>
        <p:nvCxnSpPr>
          <p:cNvPr id="74" name="Shape 163"/>
          <p:cNvCxnSpPr>
            <a:stCxn id="96" idx="2"/>
            <a:endCxn id="111" idx="0"/>
          </p:cNvCxnSpPr>
          <p:nvPr/>
        </p:nvCxnSpPr>
        <p:spPr>
          <a:xfrm flipH="1">
            <a:off x="4180042" y="4148653"/>
            <a:ext cx="2359" cy="599106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lg" len="lg"/>
            <a:tailEnd type="stealth" w="lg" len="lg"/>
          </a:ln>
        </p:spPr>
      </p:cxnSp>
      <p:sp>
        <p:nvSpPr>
          <p:cNvPr id="84" name="Shape 124"/>
          <p:cNvSpPr txBox="1"/>
          <p:nvPr/>
        </p:nvSpPr>
        <p:spPr>
          <a:xfrm>
            <a:off x="4380510" y="3142350"/>
            <a:ext cx="2609226" cy="266706"/>
          </a:xfrm>
          <a:prstGeom prst="rect">
            <a:avLst/>
          </a:prstGeom>
          <a:solidFill>
            <a:schemeClr val="bg1">
              <a:alpha val="86000"/>
            </a:schemeClr>
          </a:solidFill>
          <a:ln>
            <a:noFill/>
          </a:ln>
        </p:spPr>
        <p:txBody>
          <a:bodyPr lIns="0" tIns="91425" rIns="0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>
                <a:latin typeface="Source Sans Pro Light" charset="0"/>
                <a:ea typeface="Source Sans Pro Light" charset="0"/>
                <a:cs typeface="Source Sans Pro Light" charset="0"/>
              </a:rPr>
              <a:t>w</a:t>
            </a:r>
            <a:r>
              <a:rPr lang="en-US" sz="1800" smtClean="0">
                <a:latin typeface="Source Sans Pro Light" charset="0"/>
                <a:ea typeface="Source Sans Pro Light" charset="0"/>
                <a:cs typeface="Source Sans Pro Light" charset="0"/>
              </a:rPr>
              <a:t>ord </a:t>
            </a:r>
            <a:r>
              <a:rPr lang="en-US" smtClean="0">
                <a:latin typeface="Source Sans Pro Light" charset="0"/>
                <a:ea typeface="Source Sans Pro Light" charset="0"/>
                <a:cs typeface="Source Sans Pro Light" charset="0"/>
              </a:rPr>
              <a:t>c</a:t>
            </a:r>
            <a:r>
              <a:rPr lang="en-US" sz="1800" smtClean="0">
                <a:latin typeface="Source Sans Pro Light" charset="0"/>
                <a:ea typeface="Source Sans Pro Light" charset="0"/>
                <a:cs typeface="Source Sans Pro Light" charset="0"/>
              </a:rPr>
              <a:t>ount </a:t>
            </a:r>
            <a:r>
              <a:rPr lang="en-US" smtClean="0">
                <a:latin typeface="Source Sans Pro Light" charset="0"/>
                <a:ea typeface="Source Sans Pro Light" charset="0"/>
                <a:cs typeface="Source Sans Pro Light" charset="0"/>
              </a:rPr>
              <a:t>query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86" name="Table 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4230907"/>
              </p:ext>
            </p:extLst>
          </p:nvPr>
        </p:nvGraphicFramePr>
        <p:xfrm>
          <a:off x="6788865" y="982157"/>
          <a:ext cx="718091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718091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graphicFrame>
        <p:nvGraphicFramePr>
          <p:cNvPr id="89" name="Table 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5820088"/>
              </p:ext>
            </p:extLst>
          </p:nvPr>
        </p:nvGraphicFramePr>
        <p:xfrm>
          <a:off x="5444286" y="2285361"/>
          <a:ext cx="431704" cy="575973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431704"/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8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 cat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</a:tbl>
          </a:graphicData>
        </a:graphic>
      </p:graphicFrame>
      <p:graphicFrame>
        <p:nvGraphicFramePr>
          <p:cNvPr id="93" name="Table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8585455"/>
              </p:ext>
            </p:extLst>
          </p:nvPr>
        </p:nvGraphicFramePr>
        <p:xfrm>
          <a:off x="6918254" y="2292452"/>
          <a:ext cx="431704" cy="959955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431704"/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8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 cat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</a:tbl>
          </a:graphicData>
        </a:graphic>
      </p:graphicFrame>
      <p:pic>
        <p:nvPicPr>
          <p:cNvPr id="107" name="Picture 106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856907" y="924572"/>
            <a:ext cx="613591" cy="613591"/>
          </a:xfrm>
          <a:prstGeom prst="rect">
            <a:avLst/>
          </a:prstGeom>
        </p:spPr>
      </p:pic>
      <p:sp>
        <p:nvSpPr>
          <p:cNvPr id="108" name="Shape 122"/>
          <p:cNvSpPr txBox="1"/>
          <p:nvPr/>
        </p:nvSpPr>
        <p:spPr>
          <a:xfrm>
            <a:off x="5867353" y="3649060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esult up to t=</a:t>
            </a: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2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09" name="Shape 122"/>
          <p:cNvSpPr txBox="1"/>
          <p:nvPr/>
        </p:nvSpPr>
        <p:spPr>
          <a:xfrm>
            <a:off x="7359842" y="3680029"/>
            <a:ext cx="788808" cy="3431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300" dirty="0">
                <a:latin typeface="Source Sans Pro Light" charset="0"/>
                <a:ea typeface="Source Sans Pro Light" charset="0"/>
                <a:cs typeface="Source Sans Pro Light" charset="0"/>
              </a:rPr>
              <a:t>r</a:t>
            </a:r>
            <a:r>
              <a:rPr lang="en-US" sz="13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esult up to t=3</a:t>
            </a:r>
            <a:endParaRPr lang="en" sz="13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10" name="Shape 123"/>
          <p:cNvSpPr txBox="1"/>
          <p:nvPr/>
        </p:nvSpPr>
        <p:spPr>
          <a:xfrm>
            <a:off x="3959585" y="5067877"/>
            <a:ext cx="3377329" cy="40187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1600" dirty="0">
                <a:latin typeface="Source Sans Pro Light" charset="0"/>
                <a:ea typeface="Source Sans Pro Light" charset="0"/>
                <a:cs typeface="Source Sans Pro Light" charset="0"/>
              </a:rPr>
              <a:t>p</a:t>
            </a:r>
            <a:r>
              <a:rPr lang="en-US" sz="16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rint all the counts to console</a:t>
            </a:r>
            <a:endParaRPr lang="en" sz="12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pic>
        <p:nvPicPr>
          <p:cNvPr id="111" name="Picture 110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987999" y="4747759"/>
            <a:ext cx="384086" cy="384086"/>
          </a:xfrm>
          <a:prstGeom prst="rect">
            <a:avLst/>
          </a:prstGeom>
        </p:spPr>
      </p:pic>
      <p:pic>
        <p:nvPicPr>
          <p:cNvPr id="112" name="Picture 111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64346" y="4747759"/>
            <a:ext cx="384086" cy="384086"/>
          </a:xfrm>
          <a:prstGeom prst="rect">
            <a:avLst/>
          </a:prstGeom>
        </p:spPr>
      </p:pic>
      <p:pic>
        <p:nvPicPr>
          <p:cNvPr id="113" name="Picture 112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958073" y="4747759"/>
            <a:ext cx="384086" cy="384086"/>
          </a:xfrm>
          <a:prstGeom prst="rect">
            <a:avLst/>
          </a:prstGeom>
        </p:spPr>
      </p:pic>
      <p:sp>
        <p:nvSpPr>
          <p:cNvPr id="118" name="Shape 127"/>
          <p:cNvSpPr txBox="1"/>
          <p:nvPr/>
        </p:nvSpPr>
        <p:spPr>
          <a:xfrm>
            <a:off x="1952698" y="558165"/>
            <a:ext cx="1123494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smtClean="0">
                <a:latin typeface="Source Sans Pro Light" charset="0"/>
                <a:ea typeface="Source Sans Pro Light" charset="0"/>
                <a:cs typeface="Source Sans Pro Light" charset="0"/>
              </a:rPr>
              <a:t>nc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147235" y="317715"/>
            <a:ext cx="9663192" cy="59823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TextBox 119"/>
          <p:cNvSpPr txBox="1"/>
          <p:nvPr/>
        </p:nvSpPr>
        <p:spPr>
          <a:xfrm>
            <a:off x="3648419" y="5730951"/>
            <a:ext cx="30684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Model of the Quick Example</a:t>
            </a:r>
            <a:endParaRPr lang="en-US" sz="20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122" name="Table 1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002324"/>
              </p:ext>
            </p:extLst>
          </p:nvPr>
        </p:nvGraphicFramePr>
        <p:xfrm>
          <a:off x="3959585" y="2294800"/>
          <a:ext cx="431704" cy="383982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431704"/>
              </a:tblGrid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8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  <a:tr h="191991"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  <a:endParaRPr lang="en-US" sz="8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42022" marR="42022" marT="21011" marB="21011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485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ight Arrow 64"/>
          <p:cNvSpPr/>
          <p:nvPr/>
        </p:nvSpPr>
        <p:spPr>
          <a:xfrm>
            <a:off x="2917467" y="1209545"/>
            <a:ext cx="6474506" cy="290574"/>
          </a:xfrm>
          <a:prstGeom prst="rightArrow">
            <a:avLst>
              <a:gd name="adj1" fmla="val 65510"/>
              <a:gd name="adj2" fmla="val 62676"/>
            </a:avLst>
          </a:prstGeom>
          <a:solidFill>
            <a:schemeClr val="accent4">
              <a:lumMod val="20000"/>
              <a:lumOff val="80000"/>
            </a:schemeClr>
          </a:solidFill>
          <a:ln w="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4" name="Shape 128"/>
          <p:cNvCxnSpPr/>
          <p:nvPr/>
        </p:nvCxnSpPr>
        <p:spPr>
          <a:xfrm>
            <a:off x="2208507" y="2204475"/>
            <a:ext cx="7183465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" name="Rectangle 4"/>
          <p:cNvSpPr/>
          <p:nvPr/>
        </p:nvSpPr>
        <p:spPr>
          <a:xfrm>
            <a:off x="3966748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12:05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75561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12:10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50681"/>
              </p:ext>
            </p:extLst>
          </p:nvPr>
        </p:nvGraphicFramePr>
        <p:xfrm>
          <a:off x="3692520" y="1113893"/>
          <a:ext cx="1226848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521675"/>
                <a:gridCol w="705173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12:02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1929085"/>
              </p:ext>
            </p:extLst>
          </p:nvPr>
        </p:nvGraphicFramePr>
        <p:xfrm>
          <a:off x="7912488" y="1113893"/>
          <a:ext cx="1092024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456595"/>
                <a:gridCol w="635429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238780"/>
              </p:ext>
            </p:extLst>
          </p:nvPr>
        </p:nvGraphicFramePr>
        <p:xfrm>
          <a:off x="5802504" y="1232248"/>
          <a:ext cx="1226848" cy="23671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521675"/>
                <a:gridCol w="705173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12:07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 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8119304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12:15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3" name="Shape 123"/>
          <p:cNvSpPr txBox="1"/>
          <p:nvPr/>
        </p:nvSpPr>
        <p:spPr>
          <a:xfrm>
            <a:off x="1571324" y="3065430"/>
            <a:ext cx="2589970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Result Tables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after 5 minute </a:t>
            </a: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triggers </a:t>
            </a:r>
          </a:p>
        </p:txBody>
      </p:sp>
      <p:sp>
        <p:nvSpPr>
          <p:cNvPr id="14" name="Shape 127"/>
          <p:cNvSpPr txBox="1"/>
          <p:nvPr/>
        </p:nvSpPr>
        <p:spPr>
          <a:xfrm>
            <a:off x="1571324" y="1942792"/>
            <a:ext cx="1134499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Time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5" name="Shape 141"/>
          <p:cNvSpPr txBox="1"/>
          <p:nvPr/>
        </p:nvSpPr>
        <p:spPr>
          <a:xfrm>
            <a:off x="1571324" y="1129758"/>
            <a:ext cx="1944090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Input</a:t>
            </a: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 </a:t>
            </a:r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Stream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94772"/>
              </p:ext>
            </p:extLst>
          </p:nvPr>
        </p:nvGraphicFramePr>
        <p:xfrm>
          <a:off x="3527455" y="2679002"/>
          <a:ext cx="1556978" cy="47342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897310"/>
                <a:gridCol w="384172"/>
                <a:gridCol w="275496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083433"/>
              </p:ext>
            </p:extLst>
          </p:nvPr>
        </p:nvGraphicFramePr>
        <p:xfrm>
          <a:off x="5637439" y="2679002"/>
          <a:ext cx="1556978" cy="118355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918343"/>
                <a:gridCol w="363139"/>
                <a:gridCol w="275496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 smtClean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402017"/>
              </p:ext>
            </p:extLst>
          </p:nvPr>
        </p:nvGraphicFramePr>
        <p:xfrm>
          <a:off x="7680011" y="2679002"/>
          <a:ext cx="1556978" cy="189368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921547"/>
                <a:gridCol w="359935"/>
                <a:gridCol w="275496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 smtClean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12:10 - 12:20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12:10 - 12:20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22" name="Straight Arrow Connector 21"/>
          <p:cNvCxnSpPr>
            <a:stCxn id="11" idx="1"/>
          </p:cNvCxnSpPr>
          <p:nvPr/>
        </p:nvCxnSpPr>
        <p:spPr>
          <a:xfrm flipH="1">
            <a:off x="5346319" y="1350603"/>
            <a:ext cx="456185" cy="833830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3083612" y="1232248"/>
            <a:ext cx="608909" cy="970653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3413759" y="1468958"/>
            <a:ext cx="278761" cy="735517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34"/>
          <p:cNvSpPr/>
          <p:nvPr/>
        </p:nvSpPr>
        <p:spPr>
          <a:xfrm>
            <a:off x="511443" y="717430"/>
            <a:ext cx="9926666" cy="510669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6753955" y="1203598"/>
            <a:ext cx="1158535" cy="999303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7509532" y="1468958"/>
            <a:ext cx="402956" cy="733943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5011367" y="3949419"/>
            <a:ext cx="25683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latin typeface="Source Sans Pro Light" charset="0"/>
                <a:ea typeface="Source Sans Pro Light" charset="0"/>
                <a:cs typeface="Source Sans Pro Light" charset="0"/>
              </a:rPr>
              <a:t>c</a:t>
            </a:r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ounts incremented for windows</a:t>
            </a:r>
          </a:p>
          <a:p>
            <a:pPr algn="ctr"/>
            <a:r>
              <a:rPr lang="en-US" sz="14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12:00 - 12:10 and 12:05 - 12:15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174334" y="4637716"/>
            <a:ext cx="25683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dirty="0">
                <a:latin typeface="Source Sans Pro Light" charset="0"/>
                <a:ea typeface="Source Sans Pro Light" charset="0"/>
                <a:cs typeface="Source Sans Pro Light" charset="0"/>
              </a:rPr>
              <a:t>c</a:t>
            </a:r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ounts incremented for windows</a:t>
            </a:r>
          </a:p>
          <a:p>
            <a:pPr algn="ctr"/>
            <a:r>
              <a:rPr lang="en-US" sz="14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12:05 - 12:15 and 12:10 - 12:20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71324" y="4691013"/>
            <a:ext cx="4627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Windowed Grouped Aggregation</a:t>
            </a:r>
          </a:p>
          <a:p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with 10 min windows, sliding every 5 mins </a:t>
            </a:r>
            <a:endParaRPr lang="en-US" sz="20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174903" y="1855998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12:00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53" name="Shape 138"/>
          <p:cNvCxnSpPr>
            <a:stCxn id="5" idx="2"/>
            <a:endCxn id="17" idx="0"/>
          </p:cNvCxnSpPr>
          <p:nvPr/>
        </p:nvCxnSpPr>
        <p:spPr>
          <a:xfrm>
            <a:off x="4305944" y="2204475"/>
            <a:ext cx="0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56" name="Shape 138"/>
          <p:cNvCxnSpPr>
            <a:stCxn id="6" idx="2"/>
            <a:endCxn id="19" idx="0"/>
          </p:cNvCxnSpPr>
          <p:nvPr/>
        </p:nvCxnSpPr>
        <p:spPr>
          <a:xfrm>
            <a:off x="6414757" y="2204475"/>
            <a:ext cx="1171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62" name="Shape 138"/>
          <p:cNvCxnSpPr>
            <a:stCxn id="12" idx="2"/>
            <a:endCxn id="20" idx="0"/>
          </p:cNvCxnSpPr>
          <p:nvPr/>
        </p:nvCxnSpPr>
        <p:spPr>
          <a:xfrm>
            <a:off x="8458500" y="2204475"/>
            <a:ext cx="0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</p:spTree>
    <p:extLst>
      <p:ext uri="{BB962C8B-B14F-4D97-AF65-F5344CB8AC3E}">
        <p14:creationId xmlns:p14="http://schemas.microsoft.com/office/powerpoint/2010/main" val="1702913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ight Arrow 64"/>
          <p:cNvSpPr/>
          <p:nvPr/>
        </p:nvSpPr>
        <p:spPr>
          <a:xfrm>
            <a:off x="2917467" y="1209545"/>
            <a:ext cx="6474506" cy="290574"/>
          </a:xfrm>
          <a:prstGeom prst="rightArrow">
            <a:avLst>
              <a:gd name="adj1" fmla="val 65510"/>
              <a:gd name="adj2" fmla="val 62676"/>
            </a:avLst>
          </a:prstGeom>
          <a:solidFill>
            <a:schemeClr val="accent4">
              <a:lumMod val="20000"/>
              <a:lumOff val="80000"/>
            </a:schemeClr>
          </a:solidFill>
          <a:ln w="0"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4" name="Shape 128"/>
          <p:cNvCxnSpPr/>
          <p:nvPr/>
        </p:nvCxnSpPr>
        <p:spPr>
          <a:xfrm>
            <a:off x="2208507" y="2204475"/>
            <a:ext cx="7183465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" name="Rectangle 4"/>
          <p:cNvSpPr/>
          <p:nvPr/>
        </p:nvSpPr>
        <p:spPr>
          <a:xfrm>
            <a:off x="3966748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12:05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75561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12:10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832657"/>
              </p:ext>
            </p:extLst>
          </p:nvPr>
        </p:nvGraphicFramePr>
        <p:xfrm>
          <a:off x="3692520" y="1113893"/>
          <a:ext cx="1226848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521675"/>
                <a:gridCol w="705173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12:02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 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42764"/>
              </p:ext>
            </p:extLst>
          </p:nvPr>
        </p:nvGraphicFramePr>
        <p:xfrm>
          <a:off x="7912488" y="1113893"/>
          <a:ext cx="1092024" cy="47342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456595"/>
                <a:gridCol w="635429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12:04</a:t>
                      </a:r>
                      <a:endParaRPr lang="en-US" sz="1200" b="0" i="0" dirty="0">
                        <a:solidFill>
                          <a:srgbClr val="C00000"/>
                        </a:solidFill>
                        <a:latin typeface="Source Sans Pro" charset="0"/>
                        <a:ea typeface="Source Sans Pro" charset="0"/>
                        <a:cs typeface="Source Sans Pro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dog</a:t>
                      </a:r>
                      <a:endParaRPr lang="en-US" sz="1200" b="0" i="0" dirty="0">
                        <a:solidFill>
                          <a:srgbClr val="C00000"/>
                        </a:solidFill>
                        <a:latin typeface="Source Sans Pro" charset="0"/>
                        <a:ea typeface="Source Sans Pro" charset="0"/>
                        <a:cs typeface="Source Sans Pro" charset="0"/>
                      </a:endParaRPr>
                    </a:p>
                  </a:txBody>
                  <a:tcPr marL="53830" marR="53830" marT="26915" marB="26915"/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7468624"/>
              </p:ext>
            </p:extLst>
          </p:nvPr>
        </p:nvGraphicFramePr>
        <p:xfrm>
          <a:off x="5802504" y="1232248"/>
          <a:ext cx="1226848" cy="236710"/>
        </p:xfrm>
        <a:graphic>
          <a:graphicData uri="http://schemas.openxmlformats.org/drawingml/2006/table">
            <a:tbl>
              <a:tblPr bandRow="1">
                <a:tableStyleId>{C4B1156A-380E-4F78-BDF5-A606A8083BF9}</a:tableStyleId>
              </a:tblPr>
              <a:tblGrid>
                <a:gridCol w="521675"/>
                <a:gridCol w="705173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12:07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 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</a:tr>
            </a:tbl>
          </a:graphicData>
        </a:graphic>
      </p:graphicFrame>
      <p:sp>
        <p:nvSpPr>
          <p:cNvPr id="12" name="Rectangle 11"/>
          <p:cNvSpPr/>
          <p:nvPr/>
        </p:nvSpPr>
        <p:spPr>
          <a:xfrm>
            <a:off x="8119304" y="1835143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12:15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3" name="Shape 123"/>
          <p:cNvSpPr txBox="1"/>
          <p:nvPr/>
        </p:nvSpPr>
        <p:spPr>
          <a:xfrm>
            <a:off x="1571324" y="3065430"/>
            <a:ext cx="2589970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Result Tables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after 5 minute </a:t>
            </a: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triggers </a:t>
            </a:r>
          </a:p>
        </p:txBody>
      </p:sp>
      <p:sp>
        <p:nvSpPr>
          <p:cNvPr id="14" name="Shape 127"/>
          <p:cNvSpPr txBox="1"/>
          <p:nvPr/>
        </p:nvSpPr>
        <p:spPr>
          <a:xfrm>
            <a:off x="1571324" y="1942792"/>
            <a:ext cx="1134499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Time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5" name="Shape 141"/>
          <p:cNvSpPr txBox="1"/>
          <p:nvPr/>
        </p:nvSpPr>
        <p:spPr>
          <a:xfrm>
            <a:off x="1571324" y="1114260"/>
            <a:ext cx="1944090" cy="4420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Input</a:t>
            </a: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 </a:t>
            </a:r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Stream</a:t>
            </a:r>
            <a:endParaRPr lang="en" sz="14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281152"/>
              </p:ext>
            </p:extLst>
          </p:nvPr>
        </p:nvGraphicFramePr>
        <p:xfrm>
          <a:off x="3527455" y="2679002"/>
          <a:ext cx="1556978" cy="47342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897310"/>
                <a:gridCol w="384172"/>
                <a:gridCol w="275496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019035"/>
              </p:ext>
            </p:extLst>
          </p:nvPr>
        </p:nvGraphicFramePr>
        <p:xfrm>
          <a:off x="5637439" y="2679002"/>
          <a:ext cx="1556978" cy="118355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918343"/>
                <a:gridCol w="363139"/>
                <a:gridCol w="275496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 smtClean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172331"/>
              </p:ext>
            </p:extLst>
          </p:nvPr>
        </p:nvGraphicFramePr>
        <p:xfrm>
          <a:off x="7680011" y="2679002"/>
          <a:ext cx="1556978" cy="142026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921547"/>
                <a:gridCol w="359935"/>
                <a:gridCol w="275496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12:00</a:t>
                      </a:r>
                      <a:r>
                        <a:rPr lang="en-US" sz="1200" b="0" i="0" baseline="0" dirty="0" smtClean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 - 12:10</a:t>
                      </a:r>
                      <a:endParaRPr lang="en-US" sz="1200" b="0" i="0" dirty="0">
                        <a:solidFill>
                          <a:srgbClr val="C00000"/>
                        </a:solidFill>
                        <a:latin typeface="Source Sans Pro" charset="0"/>
                        <a:ea typeface="Source Sans Pro" charset="0"/>
                        <a:cs typeface="Source Sans Pro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dog</a:t>
                      </a:r>
                      <a:endParaRPr lang="en-US" sz="1200" b="0" i="0" dirty="0">
                        <a:solidFill>
                          <a:srgbClr val="C00000"/>
                        </a:solidFill>
                        <a:latin typeface="Source Sans Pro" charset="0"/>
                        <a:ea typeface="Source Sans Pro" charset="0"/>
                        <a:cs typeface="Source Sans Pro" charset="0"/>
                      </a:endParaRPr>
                    </a:p>
                  </a:txBody>
                  <a:tcPr marL="53830" marR="5383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solidFill>
                            <a:srgbClr val="C00000"/>
                          </a:solidFill>
                          <a:latin typeface="Source Sans Pro" charset="0"/>
                          <a:ea typeface="Source Sans Pro" charset="0"/>
                          <a:cs typeface="Source Sans Pro" charset="0"/>
                        </a:rPr>
                        <a:t>4</a:t>
                      </a:r>
                      <a:endParaRPr lang="en-US" sz="1200" b="0" i="0" dirty="0">
                        <a:solidFill>
                          <a:srgbClr val="C00000"/>
                        </a:solidFill>
                        <a:latin typeface="Source Sans Pro" charset="0"/>
                        <a:ea typeface="Source Sans Pro" charset="0"/>
                        <a:cs typeface="Source Sans Pro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200" b="0" i="0" baseline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200" b="0" i="0" dirty="0" smtClean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12:05 - 12:15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1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200" b="1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12:10 - 12:20</a:t>
                      </a:r>
                    </a:p>
                  </a:txBody>
                  <a:tcPr marL="53830" marR="5383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 i="0" dirty="0" smtClean="0"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200" b="0" i="0" dirty="0"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53830" marR="5383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22" name="Straight Arrow Connector 21"/>
          <p:cNvCxnSpPr>
            <a:stCxn id="11" idx="1"/>
          </p:cNvCxnSpPr>
          <p:nvPr/>
        </p:nvCxnSpPr>
        <p:spPr>
          <a:xfrm flipH="1">
            <a:off x="5346319" y="1350603"/>
            <a:ext cx="456185" cy="833830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3083612" y="1232248"/>
            <a:ext cx="608909" cy="970653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3413759" y="1468958"/>
            <a:ext cx="278761" cy="735517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H="1">
            <a:off x="3869626" y="1235918"/>
            <a:ext cx="4061162" cy="980835"/>
          </a:xfrm>
          <a:prstGeom prst="straightConnector1">
            <a:avLst/>
          </a:prstGeom>
          <a:ln w="19050">
            <a:solidFill>
              <a:srgbClr val="C00000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>
            <a:off x="7509532" y="1468958"/>
            <a:ext cx="402956" cy="733943"/>
          </a:xfrm>
          <a:prstGeom prst="straightConnector1">
            <a:avLst/>
          </a:prstGeom>
          <a:ln w="12700">
            <a:solidFill>
              <a:schemeClr val="accent2">
                <a:lumMod val="60000"/>
                <a:lumOff val="40000"/>
              </a:schemeClr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45"/>
          <p:cNvSpPr/>
          <p:nvPr/>
        </p:nvSpPr>
        <p:spPr>
          <a:xfrm>
            <a:off x="7510164" y="4159443"/>
            <a:ext cx="18966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c</a:t>
            </a:r>
            <a:r>
              <a:rPr lang="en-US" sz="1600" b="0" i="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ounts updated for </a:t>
            </a:r>
          </a:p>
          <a:p>
            <a:pPr algn="ctr"/>
            <a:r>
              <a:rPr lang="en-US" sz="1600" dirty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w</a:t>
            </a:r>
            <a:r>
              <a:rPr lang="en-US" sz="1600" b="0" i="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indow </a:t>
            </a:r>
            <a:r>
              <a:rPr lang="en-US" sz="160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12:00 - 12:10</a:t>
            </a:r>
            <a:endParaRPr lang="en-US" sz="1600" b="0" i="0" dirty="0">
              <a:solidFill>
                <a:srgbClr val="C00000"/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571324" y="4561478"/>
            <a:ext cx="46279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Late data handling in </a:t>
            </a:r>
          </a:p>
          <a:p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Windowed Grouped Aggregation</a:t>
            </a:r>
            <a:endParaRPr lang="en-US" sz="20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174903" y="1855998"/>
            <a:ext cx="6783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12:00</a:t>
            </a:r>
            <a:endParaRPr lang="en-US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53" name="Shape 138"/>
          <p:cNvCxnSpPr>
            <a:stCxn id="5" idx="2"/>
            <a:endCxn id="17" idx="0"/>
          </p:cNvCxnSpPr>
          <p:nvPr/>
        </p:nvCxnSpPr>
        <p:spPr>
          <a:xfrm>
            <a:off x="4305944" y="2204475"/>
            <a:ext cx="0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56" name="Shape 138"/>
          <p:cNvCxnSpPr>
            <a:stCxn id="6" idx="2"/>
            <a:endCxn id="19" idx="0"/>
          </p:cNvCxnSpPr>
          <p:nvPr/>
        </p:nvCxnSpPr>
        <p:spPr>
          <a:xfrm>
            <a:off x="6414757" y="2204475"/>
            <a:ext cx="1171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cxnSp>
        <p:nvCxnSpPr>
          <p:cNvPr id="62" name="Shape 138"/>
          <p:cNvCxnSpPr>
            <a:stCxn id="12" idx="2"/>
            <a:endCxn id="20" idx="0"/>
          </p:cNvCxnSpPr>
          <p:nvPr/>
        </p:nvCxnSpPr>
        <p:spPr>
          <a:xfrm>
            <a:off x="8458500" y="2204475"/>
            <a:ext cx="0" cy="474527"/>
          </a:xfrm>
          <a:prstGeom prst="straightConnector1">
            <a:avLst/>
          </a:prstGeom>
          <a:noFill/>
          <a:ln w="19050" cap="flat" cmpd="sng">
            <a:solidFill>
              <a:schemeClr val="bg1">
                <a:lumMod val="65000"/>
              </a:schemeClr>
            </a:solidFill>
            <a:prstDash val="lgDash"/>
            <a:round/>
            <a:headEnd type="none" w="lg" len="lg"/>
            <a:tailEnd type="stealth" w="lg" len="lg"/>
          </a:ln>
        </p:spPr>
      </p:cxnSp>
      <p:sp>
        <p:nvSpPr>
          <p:cNvPr id="3" name="Rectangle 2"/>
          <p:cNvSpPr/>
          <p:nvPr/>
        </p:nvSpPr>
        <p:spPr>
          <a:xfrm>
            <a:off x="7165133" y="486481"/>
            <a:ext cx="25867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late data that was </a:t>
            </a:r>
            <a:r>
              <a:rPr lang="en-US" sz="160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generated at 12:04 </a:t>
            </a:r>
            <a:r>
              <a:rPr lang="en-US" sz="1600" b="0" i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but </a:t>
            </a:r>
            <a:r>
              <a:rPr lang="en-US" sz="1600" b="0" i="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arrived at 12:11</a:t>
            </a:r>
            <a:endParaRPr lang="en-US" sz="1600" b="0" i="0" dirty="0">
              <a:solidFill>
                <a:srgbClr val="C00000"/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11443" y="232476"/>
            <a:ext cx="9926666" cy="55141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247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2135053" y="332195"/>
            <a:ext cx="7253747" cy="1934422"/>
            <a:chOff x="2135053" y="332195"/>
            <a:chExt cx="8592654" cy="1934422"/>
          </a:xfrm>
        </p:grpSpPr>
        <p:cxnSp>
          <p:nvCxnSpPr>
            <p:cNvPr id="115" name="Straight Connector 114"/>
            <p:cNvCxnSpPr/>
            <p:nvPr/>
          </p:nvCxnSpPr>
          <p:spPr>
            <a:xfrm>
              <a:off x="2135054" y="1613559"/>
              <a:ext cx="8592653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>
              <a:off x="2142678" y="2266617"/>
              <a:ext cx="8585029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>
              <a:off x="2142677" y="959344"/>
              <a:ext cx="8585030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22" name="Straight Connector 121"/>
            <p:cNvCxnSpPr/>
            <p:nvPr/>
          </p:nvCxnSpPr>
          <p:spPr>
            <a:xfrm>
              <a:off x="2135053" y="332195"/>
              <a:ext cx="8592654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4" name="Shape 128"/>
          <p:cNvCxnSpPr/>
          <p:nvPr/>
        </p:nvCxnSpPr>
        <p:spPr>
          <a:xfrm>
            <a:off x="2229993" y="2943085"/>
            <a:ext cx="8100563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4" name="Shape 127"/>
          <p:cNvSpPr txBox="1"/>
          <p:nvPr/>
        </p:nvSpPr>
        <p:spPr>
          <a:xfrm>
            <a:off x="1284844" y="3108906"/>
            <a:ext cx="2212601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Processing Time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with 5 min triggers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203881" y="5566030"/>
            <a:ext cx="43968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Source Sans Pro Light" charset="0"/>
                <a:ea typeface="Source Sans Pro Light" charset="0"/>
                <a:cs typeface="Source Sans Pro Light" charset="0"/>
              </a:rPr>
              <a:t>Watermarking</a:t>
            </a:r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 in </a:t>
            </a:r>
            <a:r>
              <a:rPr lang="en-US" sz="2000" b="1" dirty="0" smtClean="0">
                <a:latin typeface="Source Sans Pro Light" charset="0"/>
                <a:ea typeface="Source Sans Pro Light" charset="0"/>
                <a:cs typeface="Source Sans Pro Light" charset="0"/>
              </a:rPr>
              <a:t>Windowed </a:t>
            </a:r>
          </a:p>
          <a:p>
            <a:r>
              <a:rPr lang="en-US" sz="2000" b="1" dirty="0" smtClean="0">
                <a:latin typeface="Source Sans Pro Light" charset="0"/>
                <a:ea typeface="Source Sans Pro Light" charset="0"/>
                <a:cs typeface="Source Sans Pro Light" charset="0"/>
              </a:rPr>
              <a:t>Grouped Aggregation </a:t>
            </a:r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with </a:t>
            </a:r>
            <a:r>
              <a:rPr lang="en-US" sz="2000" b="1" dirty="0" smtClean="0">
                <a:latin typeface="Source Sans Pro Light" charset="0"/>
                <a:ea typeface="Source Sans Pro Light" charset="0"/>
                <a:cs typeface="Source Sans Pro Light" charset="0"/>
              </a:rPr>
              <a:t>Update Mode</a:t>
            </a:r>
            <a:endParaRPr lang="en-US" sz="2000" b="1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1654608" y="2885969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12:00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074281" y="-357654"/>
            <a:ext cx="9926666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3554072" y="0"/>
            <a:ext cx="5428815" cy="3417612"/>
            <a:chOff x="3554072" y="-529885"/>
            <a:chExt cx="5428815" cy="3947497"/>
          </a:xfrm>
        </p:grpSpPr>
        <p:cxnSp>
          <p:nvCxnSpPr>
            <p:cNvPr id="53" name="Shape 138"/>
            <p:cNvCxnSpPr/>
            <p:nvPr/>
          </p:nvCxnSpPr>
          <p:spPr>
            <a:xfrm flipH="1">
              <a:off x="3554072" y="-529885"/>
              <a:ext cx="31253" cy="3937112"/>
            </a:xfrm>
            <a:prstGeom prst="straightConnector1">
              <a:avLst/>
            </a:prstGeom>
            <a:noFill/>
            <a:ln w="12700" cap="flat" cmpd="sng">
              <a:solidFill>
                <a:schemeClr val="bg1">
                  <a:lumMod val="75000"/>
                </a:schemeClr>
              </a:solidFill>
              <a:prstDash val="sysDot"/>
              <a:round/>
              <a:headEnd type="none" w="lg" len="lg"/>
              <a:tailEnd type="stealth" w="lg" len="lg"/>
            </a:ln>
          </p:spPr>
        </p:cxnSp>
        <p:cxnSp>
          <p:nvCxnSpPr>
            <p:cNvPr id="56" name="Shape 138"/>
            <p:cNvCxnSpPr/>
            <p:nvPr/>
          </p:nvCxnSpPr>
          <p:spPr>
            <a:xfrm>
              <a:off x="4933024" y="-521531"/>
              <a:ext cx="0" cy="3939143"/>
            </a:xfrm>
            <a:prstGeom prst="straightConnector1">
              <a:avLst/>
            </a:prstGeom>
            <a:noFill/>
            <a:ln w="12700" cap="flat" cmpd="sng">
              <a:solidFill>
                <a:schemeClr val="bg1">
                  <a:lumMod val="75000"/>
                </a:schemeClr>
              </a:solidFill>
              <a:prstDash val="sysDot"/>
              <a:round/>
              <a:headEnd type="none" w="lg" len="lg"/>
              <a:tailEnd type="stealth" w="lg" len="lg"/>
            </a:ln>
          </p:spPr>
        </p:cxnSp>
        <p:cxnSp>
          <p:nvCxnSpPr>
            <p:cNvPr id="62" name="Shape 138"/>
            <p:cNvCxnSpPr/>
            <p:nvPr/>
          </p:nvCxnSpPr>
          <p:spPr>
            <a:xfrm>
              <a:off x="6282198" y="-521531"/>
              <a:ext cx="0" cy="3939143"/>
            </a:xfrm>
            <a:prstGeom prst="straightConnector1">
              <a:avLst/>
            </a:prstGeom>
            <a:noFill/>
            <a:ln w="12700" cap="flat" cmpd="sng">
              <a:solidFill>
                <a:schemeClr val="bg1">
                  <a:lumMod val="75000"/>
                </a:schemeClr>
              </a:solidFill>
              <a:prstDash val="sysDot"/>
              <a:round/>
              <a:headEnd type="none" w="lg" len="lg"/>
              <a:tailEnd type="stealth" w="lg" len="lg"/>
            </a:ln>
          </p:spPr>
        </p:cxnSp>
        <p:cxnSp>
          <p:nvCxnSpPr>
            <p:cNvPr id="34" name="Shape 138"/>
            <p:cNvCxnSpPr/>
            <p:nvPr/>
          </p:nvCxnSpPr>
          <p:spPr>
            <a:xfrm>
              <a:off x="7629866" y="-521531"/>
              <a:ext cx="1" cy="3928758"/>
            </a:xfrm>
            <a:prstGeom prst="straightConnector1">
              <a:avLst/>
            </a:prstGeom>
            <a:noFill/>
            <a:ln w="12700" cap="flat" cmpd="sng">
              <a:solidFill>
                <a:schemeClr val="bg1">
                  <a:lumMod val="75000"/>
                </a:schemeClr>
              </a:solidFill>
              <a:prstDash val="sysDot"/>
              <a:round/>
              <a:headEnd type="none" w="lg" len="lg"/>
              <a:tailEnd type="stealth" w="lg" len="lg"/>
            </a:ln>
          </p:spPr>
        </p:cxnSp>
        <p:cxnSp>
          <p:nvCxnSpPr>
            <p:cNvPr id="52" name="Shape 138"/>
            <p:cNvCxnSpPr/>
            <p:nvPr/>
          </p:nvCxnSpPr>
          <p:spPr>
            <a:xfrm>
              <a:off x="8982887" y="-529885"/>
              <a:ext cx="0" cy="3945923"/>
            </a:xfrm>
            <a:prstGeom prst="straightConnector1">
              <a:avLst/>
            </a:prstGeom>
            <a:noFill/>
            <a:ln w="12700" cap="flat" cmpd="sng">
              <a:solidFill>
                <a:schemeClr val="bg1">
                  <a:lumMod val="75000"/>
                </a:schemeClr>
              </a:solidFill>
              <a:prstDash val="sysDot"/>
              <a:round/>
              <a:headEnd type="none" w="lg" len="lg"/>
              <a:tailEnd type="stealth" w="lg" len="lg"/>
            </a:ln>
          </p:spPr>
        </p:cxnSp>
      </p:grpSp>
      <p:cxnSp>
        <p:nvCxnSpPr>
          <p:cNvPr id="58" name="Shape 128"/>
          <p:cNvCxnSpPr/>
          <p:nvPr/>
        </p:nvCxnSpPr>
        <p:spPr>
          <a:xfrm flipH="1" flipV="1">
            <a:off x="2225597" y="-139485"/>
            <a:ext cx="19644" cy="3072652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9" name="Rectangle 58"/>
          <p:cNvSpPr/>
          <p:nvPr/>
        </p:nvSpPr>
        <p:spPr>
          <a:xfrm>
            <a:off x="1655301" y="2101480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12:05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1660637" y="1446582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12:10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655301" y="791684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12:15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1655301" y="150095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12:20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58" name="Rectangle 157"/>
          <p:cNvSpPr/>
          <p:nvPr/>
        </p:nvSpPr>
        <p:spPr>
          <a:xfrm>
            <a:off x="2321902" y="51998"/>
            <a:ext cx="2517791" cy="146822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242312" y="2969805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12:05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92657" y="2969805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12:10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943002" y="2969805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12:15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293347" y="2955015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12:20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8643691" y="2968231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12:25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187" name="Straight Connector 186"/>
          <p:cNvCxnSpPr/>
          <p:nvPr/>
        </p:nvCxnSpPr>
        <p:spPr>
          <a:xfrm>
            <a:off x="6279522" y="796635"/>
            <a:ext cx="2676" cy="2494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93" name="Group 292"/>
          <p:cNvGrpSpPr/>
          <p:nvPr/>
        </p:nvGrpSpPr>
        <p:grpSpPr>
          <a:xfrm>
            <a:off x="2454942" y="99168"/>
            <a:ext cx="2468750" cy="1429952"/>
            <a:chOff x="2473109" y="2015663"/>
            <a:chExt cx="2468750" cy="1429952"/>
          </a:xfrm>
        </p:grpSpPr>
        <p:sp>
          <p:nvSpPr>
            <p:cNvPr id="159" name="Oval 158"/>
            <p:cNvSpPr/>
            <p:nvPr/>
          </p:nvSpPr>
          <p:spPr>
            <a:xfrm>
              <a:off x="2510090" y="2070225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60" name="Rectangle 159"/>
            <p:cNvSpPr/>
            <p:nvPr/>
          </p:nvSpPr>
          <p:spPr>
            <a:xfrm>
              <a:off x="2665274" y="2015663"/>
              <a:ext cx="180690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 smtClean="0">
                  <a:latin typeface="Source Sans Pro Light" charset="0"/>
                  <a:ea typeface="Source Sans Pro Light" charset="0"/>
                  <a:cs typeface="Source Sans Pro Light" charset="0"/>
                </a:rPr>
                <a:t>Data as (event time, word)</a:t>
              </a:r>
              <a:endParaRPr lang="en-US" sz="1200" dirty="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  <p:sp>
          <p:nvSpPr>
            <p:cNvPr id="161" name="Oval 160"/>
            <p:cNvSpPr/>
            <p:nvPr/>
          </p:nvSpPr>
          <p:spPr>
            <a:xfrm>
              <a:off x="2510090" y="2312941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2665274" y="2257620"/>
              <a:ext cx="211307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 smtClean="0">
                  <a:latin typeface="Source Sans Pro Light" charset="0"/>
                  <a:ea typeface="Source Sans Pro Light" charset="0"/>
                  <a:cs typeface="Source Sans Pro Light" charset="0"/>
                </a:rPr>
                <a:t>Data late but within watermark</a:t>
              </a:r>
              <a:endParaRPr lang="en-US" sz="1200" dirty="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  <p:sp>
          <p:nvSpPr>
            <p:cNvPr id="165" name="Oval 164"/>
            <p:cNvSpPr/>
            <p:nvPr/>
          </p:nvSpPr>
          <p:spPr>
            <a:xfrm>
              <a:off x="2510090" y="2532538"/>
              <a:ext cx="138633" cy="138633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66" name="Rectangle 165"/>
            <p:cNvSpPr/>
            <p:nvPr/>
          </p:nvSpPr>
          <p:spPr>
            <a:xfrm>
              <a:off x="2665274" y="2477217"/>
              <a:ext cx="219002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 smtClean="0">
                  <a:latin typeface="Source Sans Pro Light" charset="0"/>
                  <a:ea typeface="Source Sans Pro Light" charset="0"/>
                  <a:cs typeface="Source Sans Pro Light" charset="0"/>
                </a:rPr>
                <a:t>Data too late outside watermark</a:t>
              </a:r>
              <a:endParaRPr lang="en-US" sz="1200" dirty="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  <p:cxnSp>
          <p:nvCxnSpPr>
            <p:cNvPr id="191" name="Straight Connector 190"/>
            <p:cNvCxnSpPr/>
            <p:nvPr/>
          </p:nvCxnSpPr>
          <p:spPr>
            <a:xfrm>
              <a:off x="2473109" y="2916375"/>
              <a:ext cx="212595" cy="0"/>
            </a:xfrm>
            <a:prstGeom prst="line">
              <a:avLst/>
            </a:prstGeom>
            <a:ln w="28575"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3" name="Rectangle 192"/>
            <p:cNvSpPr/>
            <p:nvPr/>
          </p:nvSpPr>
          <p:spPr>
            <a:xfrm>
              <a:off x="2665274" y="2790762"/>
              <a:ext cx="193033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 smtClean="0">
                  <a:latin typeface="Source Sans Pro Light" charset="0"/>
                  <a:ea typeface="Source Sans Pro Light" charset="0"/>
                  <a:cs typeface="Source Sans Pro Light" charset="0"/>
                </a:rPr>
                <a:t>Max event time seen till now</a:t>
              </a:r>
              <a:endParaRPr lang="en-US" sz="1200" dirty="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  <p:cxnSp>
          <p:nvCxnSpPr>
            <p:cNvPr id="194" name="Straight Connector 193"/>
            <p:cNvCxnSpPr/>
            <p:nvPr/>
          </p:nvCxnSpPr>
          <p:spPr>
            <a:xfrm>
              <a:off x="2473109" y="3201794"/>
              <a:ext cx="212595" cy="0"/>
            </a:xfrm>
            <a:prstGeom prst="line">
              <a:avLst/>
            </a:prstGeom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96" name="Rectangle 195"/>
            <p:cNvSpPr/>
            <p:nvPr/>
          </p:nvSpPr>
          <p:spPr>
            <a:xfrm>
              <a:off x="2665274" y="2983950"/>
              <a:ext cx="227658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 smtClean="0">
                  <a:latin typeface="Source Sans Pro Light" charset="0"/>
                  <a:ea typeface="Source Sans Pro Light" charset="0"/>
                  <a:cs typeface="Source Sans Pro Light" charset="0"/>
                </a:rPr>
                <a:t>Watermark = </a:t>
              </a:r>
            </a:p>
            <a:p>
              <a:pPr lvl="0"/>
              <a:r>
                <a:rPr lang="en-US" sz="1200" dirty="0" smtClean="0">
                  <a:latin typeface="Source Sans Pro Light" charset="0"/>
                  <a:ea typeface="Source Sans Pro Light" charset="0"/>
                  <a:cs typeface="Source Sans Pro Light" charset="0"/>
                </a:rPr>
                <a:t>    max event time -- late threshold</a:t>
              </a:r>
              <a:endParaRPr lang="en-US" sz="1200" dirty="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cxnSp>
        <p:nvCxnSpPr>
          <p:cNvPr id="198" name="Straight Arrow Connector 197"/>
          <p:cNvCxnSpPr/>
          <p:nvPr/>
        </p:nvCxnSpPr>
        <p:spPr>
          <a:xfrm>
            <a:off x="6283393" y="1135877"/>
            <a:ext cx="0" cy="1256867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arrow" w="med" len="med"/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9" name="Rectangle 198"/>
          <p:cNvSpPr/>
          <p:nvPr/>
        </p:nvSpPr>
        <p:spPr>
          <a:xfrm>
            <a:off x="4613616" y="2133550"/>
            <a:ext cx="1531470" cy="573413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 rIns="0">
            <a:noAutofit/>
          </a:bodyPr>
          <a:lstStyle/>
          <a:p>
            <a:pPr lvl="0" algn="r"/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watermark updated every trigger using late threshold = 10 min</a:t>
            </a:r>
          </a:p>
        </p:txBody>
      </p:sp>
      <p:grpSp>
        <p:nvGrpSpPr>
          <p:cNvPr id="111" name="Group 110"/>
          <p:cNvGrpSpPr/>
          <p:nvPr/>
        </p:nvGrpSpPr>
        <p:grpSpPr>
          <a:xfrm>
            <a:off x="7734446" y="2287812"/>
            <a:ext cx="898003" cy="325887"/>
            <a:chOff x="2647737" y="2729624"/>
            <a:chExt cx="898003" cy="325887"/>
          </a:xfrm>
        </p:grpSpPr>
        <p:sp>
          <p:nvSpPr>
            <p:cNvPr id="112" name="Oval 111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2647737" y="2809290"/>
              <a:ext cx="898003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12:04, donkey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3637942" y="1910550"/>
            <a:ext cx="713658" cy="325887"/>
            <a:chOff x="2739907" y="2729624"/>
            <a:chExt cx="713658" cy="325887"/>
          </a:xfrm>
        </p:grpSpPr>
        <p:sp>
          <p:nvSpPr>
            <p:cNvPr id="77" name="Oval 76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2739907" y="2809290"/>
              <a:ext cx="71365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12:07, dog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4229757" y="1790491"/>
            <a:ext cx="699230" cy="325887"/>
            <a:chOff x="2747122" y="2729624"/>
            <a:chExt cx="699230" cy="325887"/>
          </a:xfrm>
        </p:grpSpPr>
        <p:sp>
          <p:nvSpPr>
            <p:cNvPr id="86" name="Oval 85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2747122" y="2809290"/>
              <a:ext cx="6992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12:08, owl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5412541" y="1629295"/>
            <a:ext cx="673582" cy="325887"/>
            <a:chOff x="2759945" y="2729624"/>
            <a:chExt cx="673582" cy="325887"/>
          </a:xfrm>
        </p:grpSpPr>
        <p:sp>
          <p:nvSpPr>
            <p:cNvPr id="89" name="Oval 88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2759945" y="2809290"/>
              <a:ext cx="67358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12:09, cat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6470151" y="875370"/>
            <a:ext cx="673582" cy="325887"/>
            <a:chOff x="2759946" y="2729624"/>
            <a:chExt cx="673582" cy="325887"/>
          </a:xfrm>
        </p:grpSpPr>
        <p:sp>
          <p:nvSpPr>
            <p:cNvPr id="92" name="Oval 91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2759946" y="2809290"/>
              <a:ext cx="67358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12:15, cat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6906055" y="1181630"/>
            <a:ext cx="699230" cy="325887"/>
            <a:chOff x="2747122" y="2729624"/>
            <a:chExt cx="699230" cy="325887"/>
          </a:xfrm>
        </p:grpSpPr>
        <p:sp>
          <p:nvSpPr>
            <p:cNvPr id="95" name="Oval 94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2747122" y="2809290"/>
              <a:ext cx="6992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12:13, owl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6560116" y="1794345"/>
            <a:ext cx="713658" cy="325887"/>
            <a:chOff x="2739909" y="2729624"/>
            <a:chExt cx="713658" cy="325887"/>
          </a:xfrm>
        </p:grpSpPr>
        <p:sp>
          <p:nvSpPr>
            <p:cNvPr id="98" name="Oval 97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739909" y="2809290"/>
              <a:ext cx="71365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12:08, dog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sp>
        <p:nvSpPr>
          <p:cNvPr id="205" name="Shape 127"/>
          <p:cNvSpPr txBox="1"/>
          <p:nvPr/>
        </p:nvSpPr>
        <p:spPr>
          <a:xfrm rot="16200000">
            <a:off x="810845" y="1046258"/>
            <a:ext cx="1327564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Event Time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209" name="Rectangle 208"/>
          <p:cNvSpPr/>
          <p:nvPr/>
        </p:nvSpPr>
        <p:spPr>
          <a:xfrm>
            <a:off x="8899984" y="2378920"/>
            <a:ext cx="1430572" cy="461665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data too late, ignored in counts</a:t>
            </a:r>
            <a:endParaRPr lang="en-US" sz="1200" dirty="0">
              <a:solidFill>
                <a:schemeClr val="tx1">
                  <a:lumMod val="95000"/>
                  <a:lumOff val="5000"/>
                </a:schemeClr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250" name="Rectangle 249"/>
          <p:cNvSpPr/>
          <p:nvPr/>
        </p:nvSpPr>
        <p:spPr>
          <a:xfrm>
            <a:off x="6202666" y="2409155"/>
            <a:ext cx="146226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1000" dirty="0" err="1" smtClean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wm</a:t>
            </a:r>
            <a:r>
              <a:rPr lang="en-US" sz="1000" dirty="0" smtClean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 = 12:14 </a:t>
            </a:r>
            <a:r>
              <a:rPr lang="en-US" sz="1000" dirty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- 10m </a:t>
            </a:r>
            <a:r>
              <a:rPr lang="en-US" sz="1000" dirty="0" smtClean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= 12:04</a:t>
            </a:r>
            <a:endParaRPr lang="en-US" sz="1000" dirty="0">
              <a:solidFill>
                <a:schemeClr val="accent2">
                  <a:lumMod val="75000"/>
                </a:schemeClr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251" name="Rectangle 250"/>
          <p:cNvSpPr/>
          <p:nvPr/>
        </p:nvSpPr>
        <p:spPr>
          <a:xfrm>
            <a:off x="7702776" y="1513881"/>
            <a:ext cx="1209876" cy="205380"/>
          </a:xfrm>
          <a:prstGeom prst="rect">
            <a:avLst/>
          </a:prstGeom>
          <a:solidFill>
            <a:schemeClr val="bg1">
              <a:alpha val="77000"/>
            </a:schemeClr>
          </a:solidFill>
        </p:spPr>
        <p:txBody>
          <a:bodyPr wrap="none">
            <a:noAutofit/>
          </a:bodyPr>
          <a:lstStyle/>
          <a:p>
            <a:pPr lvl="0" algn="ctr"/>
            <a:r>
              <a:rPr lang="en-US" sz="1000" dirty="0" err="1" smtClean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wm</a:t>
            </a:r>
            <a:r>
              <a:rPr lang="en-US" sz="1000" dirty="0" smtClean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 = 12:21 </a:t>
            </a:r>
            <a:r>
              <a:rPr lang="en-US" sz="1000" dirty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- </a:t>
            </a:r>
            <a:r>
              <a:rPr lang="en-US" sz="1000" dirty="0" smtClean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10m = 12:11</a:t>
            </a:r>
            <a:endParaRPr lang="en-US" sz="1000" dirty="0">
              <a:solidFill>
                <a:schemeClr val="accent2">
                  <a:lumMod val="75000"/>
                </a:schemeClr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252" name="Straight Arrow Connector 251"/>
          <p:cNvCxnSpPr/>
          <p:nvPr/>
        </p:nvCxnSpPr>
        <p:spPr>
          <a:xfrm>
            <a:off x="8388780" y="2378920"/>
            <a:ext cx="762200" cy="175407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arrow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4629877" y="150095"/>
            <a:ext cx="2999989" cy="1700682"/>
            <a:chOff x="4643383" y="159126"/>
            <a:chExt cx="2999989" cy="1700682"/>
          </a:xfrm>
        </p:grpSpPr>
        <p:cxnSp>
          <p:nvCxnSpPr>
            <p:cNvPr id="101" name="Straight Connector 100"/>
            <p:cNvCxnSpPr>
              <a:stCxn id="80" idx="6"/>
            </p:cNvCxnSpPr>
            <p:nvPr/>
          </p:nvCxnSpPr>
          <p:spPr>
            <a:xfrm>
              <a:off x="5433006" y="1090255"/>
              <a:ext cx="836383" cy="10349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/>
            <p:nvPr/>
          </p:nvCxnSpPr>
          <p:spPr>
            <a:xfrm>
              <a:off x="7465430" y="159126"/>
              <a:ext cx="177942" cy="0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>
              <a:stCxn id="86" idx="6"/>
            </p:cNvCxnSpPr>
            <p:nvPr/>
          </p:nvCxnSpPr>
          <p:spPr>
            <a:xfrm flipV="1">
              <a:off x="4643383" y="1859807"/>
              <a:ext cx="292138" cy="1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>
              <a:endCxn id="92" idx="3"/>
            </p:cNvCxnSpPr>
            <p:nvPr/>
          </p:nvCxnSpPr>
          <p:spPr>
            <a:xfrm flipV="1">
              <a:off x="6284540" y="993701"/>
              <a:ext cx="468082" cy="106904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>
              <a:endCxn id="80" idx="3"/>
            </p:cNvCxnSpPr>
            <p:nvPr/>
          </p:nvCxnSpPr>
          <p:spPr>
            <a:xfrm flipV="1">
              <a:off x="4938197" y="1139269"/>
              <a:ext cx="376478" cy="718959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>
              <a:stCxn id="92" idx="7"/>
              <a:endCxn id="225" idx="3"/>
            </p:cNvCxnSpPr>
            <p:nvPr/>
          </p:nvCxnSpPr>
          <p:spPr>
            <a:xfrm flipV="1">
              <a:off x="6850651" y="203317"/>
              <a:ext cx="517199" cy="692355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/>
          <p:cNvGrpSpPr/>
          <p:nvPr/>
        </p:nvGrpSpPr>
        <p:grpSpPr>
          <a:xfrm>
            <a:off x="6282198" y="1482496"/>
            <a:ext cx="2696495" cy="1460590"/>
            <a:chOff x="6282198" y="2513133"/>
            <a:chExt cx="2696495" cy="1460590"/>
          </a:xfrm>
        </p:grpSpPr>
        <p:cxnSp>
          <p:nvCxnSpPr>
            <p:cNvPr id="102" name="Straight Connector 101"/>
            <p:cNvCxnSpPr/>
            <p:nvPr/>
          </p:nvCxnSpPr>
          <p:spPr>
            <a:xfrm>
              <a:off x="6282198" y="3459182"/>
              <a:ext cx="1350345" cy="0"/>
            </a:xfrm>
            <a:prstGeom prst="line">
              <a:avLst/>
            </a:prstGeom>
            <a:ln w="28575" cap="rnd"/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7632542" y="2513133"/>
              <a:ext cx="1346151" cy="0"/>
            </a:xfrm>
            <a:prstGeom prst="line">
              <a:avLst/>
            </a:prstGeom>
            <a:ln w="28575" cap="rnd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/>
            <p:nvPr/>
          </p:nvCxnSpPr>
          <p:spPr>
            <a:xfrm flipV="1">
              <a:off x="7632542" y="2513133"/>
              <a:ext cx="0" cy="946049"/>
            </a:xfrm>
            <a:prstGeom prst="line">
              <a:avLst/>
            </a:prstGeom>
            <a:ln w="28575" cap="rnd"/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>
            <a:xfrm flipH="1" flipV="1">
              <a:off x="6282198" y="3454406"/>
              <a:ext cx="2677" cy="519317"/>
            </a:xfrm>
            <a:prstGeom prst="line">
              <a:avLst/>
            </a:prstGeom>
            <a:ln w="28575" cap="rnd"/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90" name="Group 289"/>
          <p:cNvGrpSpPr/>
          <p:nvPr/>
        </p:nvGrpSpPr>
        <p:grpSpPr>
          <a:xfrm>
            <a:off x="8227030" y="530691"/>
            <a:ext cx="699230" cy="325887"/>
            <a:chOff x="2747122" y="2729624"/>
            <a:chExt cx="699230" cy="325887"/>
          </a:xfrm>
        </p:grpSpPr>
        <p:sp>
          <p:nvSpPr>
            <p:cNvPr id="291" name="Oval 290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292" name="Rectangle 291"/>
            <p:cNvSpPr/>
            <p:nvPr/>
          </p:nvSpPr>
          <p:spPr>
            <a:xfrm>
              <a:off x="2747122" y="2809290"/>
              <a:ext cx="6992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12:17, owl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sp>
        <p:nvSpPr>
          <p:cNvPr id="109" name="Shape 127"/>
          <p:cNvSpPr txBox="1"/>
          <p:nvPr/>
        </p:nvSpPr>
        <p:spPr>
          <a:xfrm>
            <a:off x="1203881" y="4305918"/>
            <a:ext cx="3330947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Result Tables </a:t>
            </a:r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after each trigger</a:t>
            </a:r>
            <a:endParaRPr lang="en" sz="16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116" name="Table 1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480805"/>
              </p:ext>
            </p:extLst>
          </p:nvPr>
        </p:nvGraphicFramePr>
        <p:xfrm>
          <a:off x="5752876" y="3442347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/>
                <a:gridCol w="212651"/>
                <a:gridCol w="124690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1" i="0" baseline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7" name="Table 1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102058"/>
              </p:ext>
            </p:extLst>
          </p:nvPr>
        </p:nvGraphicFramePr>
        <p:xfrm>
          <a:off x="5752876" y="4132575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/>
                <a:gridCol w="212651"/>
                <a:gridCol w="124690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0" i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1" i="0" baseline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1" i="0" dirty="0" smtClean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1" i="0" baseline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8" name="Table 1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926646"/>
              </p:ext>
            </p:extLst>
          </p:nvPr>
        </p:nvGraphicFramePr>
        <p:xfrm>
          <a:off x="4405915" y="3429392"/>
          <a:ext cx="1067441" cy="460152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/>
                <a:gridCol w="212651"/>
                <a:gridCol w="124690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1" i="0" baseline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1" i="0" baseline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9" name="Table 1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672663"/>
              </p:ext>
            </p:extLst>
          </p:nvPr>
        </p:nvGraphicFramePr>
        <p:xfrm>
          <a:off x="4405915" y="3874591"/>
          <a:ext cx="1067441" cy="460152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/>
                <a:gridCol w="212651"/>
                <a:gridCol w="124690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1" i="0" baseline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1" i="0" baseline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3" name="Table 1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108219"/>
              </p:ext>
            </p:extLst>
          </p:nvPr>
        </p:nvGraphicFramePr>
        <p:xfrm>
          <a:off x="5749332" y="4827099"/>
          <a:ext cx="1067441" cy="230076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/>
                <a:gridCol w="212651"/>
                <a:gridCol w="124690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</a:t>
                      </a:r>
                      <a:r>
                        <a:rPr lang="en-US" sz="1000" b="1" i="0" baseline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- 12:20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4" name="Table 1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60706"/>
              </p:ext>
            </p:extLst>
          </p:nvPr>
        </p:nvGraphicFramePr>
        <p:xfrm>
          <a:off x="7106631" y="3426635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/>
                <a:gridCol w="212651"/>
                <a:gridCol w="124690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1" i="0" baseline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1" i="0" dirty="0" smtClean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5" name="Table 1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2395225"/>
              </p:ext>
            </p:extLst>
          </p:nvPr>
        </p:nvGraphicFramePr>
        <p:xfrm>
          <a:off x="7106631" y="4116863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/>
                <a:gridCol w="212651"/>
                <a:gridCol w="124690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1" i="0" baseline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1" i="0" baseline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1" i="0" dirty="0" smtClean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1" i="0" baseline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6" name="Table 1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5902261"/>
              </p:ext>
            </p:extLst>
          </p:nvPr>
        </p:nvGraphicFramePr>
        <p:xfrm>
          <a:off x="7106631" y="4811387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/>
                <a:gridCol w="212651"/>
                <a:gridCol w="124690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</a:t>
                      </a:r>
                      <a:r>
                        <a:rPr lang="en-US" sz="1000" b="0" i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- 12:20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</a:t>
                      </a:r>
                      <a:r>
                        <a:rPr lang="en-US" sz="1000" b="1" i="0" baseline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- 12:20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</a:t>
                      </a:r>
                      <a:r>
                        <a:rPr lang="en-US" sz="1000" b="1" i="0" baseline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- 12:20</a:t>
                      </a:r>
                      <a:endParaRPr lang="en-US" sz="1000" b="1" i="0" dirty="0" smtClean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8" name="Table 1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428287"/>
              </p:ext>
            </p:extLst>
          </p:nvPr>
        </p:nvGraphicFramePr>
        <p:xfrm>
          <a:off x="8444423" y="3423238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/>
                <a:gridCol w="212651"/>
                <a:gridCol w="124690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29" name="Table 1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5291371"/>
              </p:ext>
            </p:extLst>
          </p:nvPr>
        </p:nvGraphicFramePr>
        <p:xfrm>
          <a:off x="8444423" y="4113466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/>
                <a:gridCol w="212651"/>
                <a:gridCol w="124690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0" i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0" i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0" i="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0" i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30" name="Table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6267447"/>
              </p:ext>
            </p:extLst>
          </p:nvPr>
        </p:nvGraphicFramePr>
        <p:xfrm>
          <a:off x="8444423" y="4807990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/>
                <a:gridCol w="212651"/>
                <a:gridCol w="124690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</a:t>
                      </a:r>
                      <a:r>
                        <a:rPr lang="en-US" sz="1000" b="0" i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- 12:20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</a:t>
                      </a:r>
                      <a:r>
                        <a:rPr lang="en-US" sz="1000" b="0" i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- 12:20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12:10</a:t>
                      </a:r>
                      <a:r>
                        <a:rPr lang="en-US" sz="1000" b="1" i="0" baseline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- 12:20</a:t>
                      </a:r>
                      <a:endParaRPr lang="en-US" sz="1000" b="1" i="0" dirty="0" smtClean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24" name="Group 223"/>
          <p:cNvGrpSpPr/>
          <p:nvPr/>
        </p:nvGrpSpPr>
        <p:grpSpPr>
          <a:xfrm>
            <a:off x="7282927" y="84986"/>
            <a:ext cx="699230" cy="339919"/>
            <a:chOff x="2957494" y="2729624"/>
            <a:chExt cx="699230" cy="339919"/>
          </a:xfrm>
        </p:grpSpPr>
        <p:sp>
          <p:nvSpPr>
            <p:cNvPr id="225" name="Oval 224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226" name="Rectangle 225"/>
            <p:cNvSpPr/>
            <p:nvPr/>
          </p:nvSpPr>
          <p:spPr>
            <a:xfrm>
              <a:off x="2957494" y="2823322"/>
              <a:ext cx="6992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12:21, owl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5012165" y="1020938"/>
            <a:ext cx="713658" cy="325887"/>
            <a:chOff x="2739907" y="2729624"/>
            <a:chExt cx="713658" cy="325887"/>
          </a:xfrm>
        </p:grpSpPr>
        <p:sp>
          <p:nvSpPr>
            <p:cNvPr id="80" name="Oval 79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2739907" y="2809290"/>
              <a:ext cx="71365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12:14, dog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sp>
        <p:nvSpPr>
          <p:cNvPr id="143" name="Rectangle 142"/>
          <p:cNvSpPr/>
          <p:nvPr/>
        </p:nvSpPr>
        <p:spPr>
          <a:xfrm>
            <a:off x="4094825" y="5081883"/>
            <a:ext cx="27283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7030A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purple rows</a:t>
            </a:r>
            <a:r>
              <a:rPr lang="en-US" sz="1400" b="1" dirty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 </a:t>
            </a:r>
            <a:r>
              <a:rPr lang="en-US" sz="1400" dirty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are updated rows that </a:t>
            </a:r>
            <a:r>
              <a:rPr lang="en-US" sz="140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are written to the sink as output</a:t>
            </a:r>
            <a:endParaRPr lang="en-US" sz="1400" dirty="0">
              <a:solidFill>
                <a:srgbClr val="C00000"/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45" name="Rectangle 144"/>
          <p:cNvSpPr/>
          <p:nvPr/>
        </p:nvSpPr>
        <p:spPr>
          <a:xfrm>
            <a:off x="9539690" y="4787169"/>
            <a:ext cx="128502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table updated with late data </a:t>
            </a:r>
          </a:p>
          <a:p>
            <a:r>
              <a:rPr lang="en-US" sz="140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(12:17, owl)</a:t>
            </a:r>
            <a:endParaRPr lang="en-US" sz="1400" dirty="0">
              <a:solidFill>
                <a:srgbClr val="C00000"/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aphicFrame>
        <p:nvGraphicFramePr>
          <p:cNvPr id="148" name="Table 1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5856870"/>
              </p:ext>
            </p:extLst>
          </p:nvPr>
        </p:nvGraphicFramePr>
        <p:xfrm>
          <a:off x="7106631" y="5501898"/>
          <a:ext cx="1067441" cy="23671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1067441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is-IS" sz="1200" b="1" i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…</a:t>
                      </a:r>
                      <a:endParaRPr lang="en-US" sz="1200" b="1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49" name="Table 14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719197"/>
              </p:ext>
            </p:extLst>
          </p:nvPr>
        </p:nvGraphicFramePr>
        <p:xfrm>
          <a:off x="8444423" y="5489568"/>
          <a:ext cx="1067441" cy="236710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1067441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is-IS" sz="1200" b="1" i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…</a:t>
                      </a:r>
                      <a:endParaRPr lang="en-US" sz="1200" b="1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7" name="Rectangle 166"/>
          <p:cNvSpPr/>
          <p:nvPr/>
        </p:nvSpPr>
        <p:spPr>
          <a:xfrm>
            <a:off x="9180426" y="1177293"/>
            <a:ext cx="1324374" cy="830997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intermediate state for 12:00 - 12:10 dropped as watermark &gt; 12:10</a:t>
            </a:r>
            <a:endParaRPr lang="en-US" sz="1200" dirty="0">
              <a:solidFill>
                <a:schemeClr val="tx1">
                  <a:lumMod val="95000"/>
                  <a:lumOff val="5000"/>
                </a:schemeClr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168" name="Straight Arrow Connector 167"/>
          <p:cNvCxnSpPr/>
          <p:nvPr/>
        </p:nvCxnSpPr>
        <p:spPr>
          <a:xfrm>
            <a:off x="8982885" y="1613559"/>
            <a:ext cx="468231" cy="15736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arrow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4" name="Rectangle 173"/>
          <p:cNvSpPr/>
          <p:nvPr/>
        </p:nvSpPr>
        <p:spPr>
          <a:xfrm>
            <a:off x="9539691" y="3254898"/>
            <a:ext cx="12850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table </a:t>
            </a:r>
            <a:r>
              <a:rPr lang="en-US" sz="1400" i="1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not</a:t>
            </a:r>
            <a:r>
              <a:rPr lang="en-US" sz="140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 updated with too late data (12:04, donkey</a:t>
            </a:r>
            <a:r>
              <a:rPr lang="en-US" sz="1400" i="1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)</a:t>
            </a:r>
            <a:endParaRPr lang="en-US" sz="1400" dirty="0">
              <a:solidFill>
                <a:srgbClr val="C00000"/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391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5" name="Straight Connector 114"/>
          <p:cNvCxnSpPr/>
          <p:nvPr/>
        </p:nvCxnSpPr>
        <p:spPr>
          <a:xfrm>
            <a:off x="2135054" y="2644196"/>
            <a:ext cx="859265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2142678" y="3297254"/>
            <a:ext cx="8585029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2142677" y="1989981"/>
            <a:ext cx="8050707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2135053" y="1362832"/>
            <a:ext cx="859265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" name="Shape 128"/>
          <p:cNvCxnSpPr/>
          <p:nvPr/>
        </p:nvCxnSpPr>
        <p:spPr>
          <a:xfrm>
            <a:off x="2229993" y="3973722"/>
            <a:ext cx="8802699" cy="0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14" name="Shape 127"/>
          <p:cNvSpPr txBox="1"/>
          <p:nvPr/>
        </p:nvSpPr>
        <p:spPr>
          <a:xfrm>
            <a:off x="1284844" y="4139543"/>
            <a:ext cx="2212601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Processing Time</a:t>
            </a:r>
          </a:p>
          <a:p>
            <a:pPr lvl="0" rtl="0">
              <a:spcBef>
                <a:spcPts val="0"/>
              </a:spcBef>
              <a:buNone/>
            </a:pPr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with 5 min triggers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5441161" y="5167655"/>
            <a:ext cx="35880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i="1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final counts</a:t>
            </a:r>
            <a:r>
              <a:rPr lang="en-US" sz="140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 for 12:00 - 12:10 added to table when watermark &gt; 12:10, late data counted, and intermediate state for window dropped</a:t>
            </a:r>
            <a:endParaRPr lang="en-US" sz="1400" b="0" i="0" dirty="0">
              <a:solidFill>
                <a:srgbClr val="C00000"/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273687" y="5761148"/>
            <a:ext cx="74769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Source Sans Pro Light" charset="0"/>
                <a:ea typeface="Source Sans Pro Light" charset="0"/>
                <a:cs typeface="Source Sans Pro Light" charset="0"/>
              </a:rPr>
              <a:t>Watermarking</a:t>
            </a:r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 in </a:t>
            </a:r>
            <a:r>
              <a:rPr lang="en-US" sz="2000" b="1" dirty="0" smtClean="0">
                <a:latin typeface="Source Sans Pro Light" charset="0"/>
                <a:ea typeface="Source Sans Pro Light" charset="0"/>
                <a:cs typeface="Source Sans Pro Light" charset="0"/>
              </a:rPr>
              <a:t>Windowed </a:t>
            </a:r>
          </a:p>
          <a:p>
            <a:r>
              <a:rPr lang="en-US" sz="2000" b="1" dirty="0" smtClean="0">
                <a:latin typeface="Source Sans Pro Light" charset="0"/>
                <a:ea typeface="Source Sans Pro Light" charset="0"/>
                <a:cs typeface="Source Sans Pro Light" charset="0"/>
              </a:rPr>
              <a:t>Grouped Aggregation </a:t>
            </a:r>
            <a:r>
              <a:rPr lang="en-US" sz="20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with </a:t>
            </a:r>
            <a:r>
              <a:rPr lang="en-US" sz="2000" b="1" dirty="0" smtClean="0">
                <a:latin typeface="Source Sans Pro Light" charset="0"/>
                <a:ea typeface="Source Sans Pro Light" charset="0"/>
                <a:cs typeface="Source Sans Pro Light" charset="0"/>
              </a:rPr>
              <a:t>Append Mode</a:t>
            </a:r>
            <a:endParaRPr lang="en-US" sz="2000" b="1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1654608" y="3916606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12:00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53" name="Shape 138"/>
          <p:cNvCxnSpPr/>
          <p:nvPr/>
        </p:nvCxnSpPr>
        <p:spPr>
          <a:xfrm flipH="1">
            <a:off x="3554072" y="500752"/>
            <a:ext cx="31253" cy="3937112"/>
          </a:xfrm>
          <a:prstGeom prst="straightConnector1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ysDot"/>
            <a:round/>
            <a:headEnd type="none" w="lg" len="lg"/>
            <a:tailEnd type="stealth" w="lg" len="lg"/>
          </a:ln>
        </p:spPr>
      </p:cxnSp>
      <p:cxnSp>
        <p:nvCxnSpPr>
          <p:cNvPr id="56" name="Shape 138"/>
          <p:cNvCxnSpPr/>
          <p:nvPr/>
        </p:nvCxnSpPr>
        <p:spPr>
          <a:xfrm>
            <a:off x="4933024" y="509106"/>
            <a:ext cx="0" cy="3939143"/>
          </a:xfrm>
          <a:prstGeom prst="straightConnector1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ysDot"/>
            <a:round/>
            <a:headEnd type="none" w="lg" len="lg"/>
            <a:tailEnd type="stealth" w="lg" len="lg"/>
          </a:ln>
        </p:spPr>
      </p:cxnSp>
      <p:cxnSp>
        <p:nvCxnSpPr>
          <p:cNvPr id="62" name="Shape 138"/>
          <p:cNvCxnSpPr/>
          <p:nvPr/>
        </p:nvCxnSpPr>
        <p:spPr>
          <a:xfrm>
            <a:off x="6282198" y="509106"/>
            <a:ext cx="0" cy="3939143"/>
          </a:xfrm>
          <a:prstGeom prst="straightConnector1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ysDot"/>
            <a:round/>
            <a:headEnd type="none" w="lg" len="lg"/>
            <a:tailEnd type="stealth" w="lg" len="lg"/>
          </a:ln>
        </p:spPr>
      </p:cxnSp>
      <p:sp>
        <p:nvSpPr>
          <p:cNvPr id="32" name="Rectangle 31"/>
          <p:cNvSpPr/>
          <p:nvPr/>
        </p:nvSpPr>
        <p:spPr>
          <a:xfrm>
            <a:off x="1203881" y="0"/>
            <a:ext cx="9926666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hape 138"/>
          <p:cNvCxnSpPr/>
          <p:nvPr/>
        </p:nvCxnSpPr>
        <p:spPr>
          <a:xfrm>
            <a:off x="7629866" y="509106"/>
            <a:ext cx="1" cy="3928758"/>
          </a:xfrm>
          <a:prstGeom prst="straightConnector1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ysDot"/>
            <a:round/>
            <a:headEnd type="none" w="lg" len="lg"/>
            <a:tailEnd type="stealth" w="lg" len="lg"/>
          </a:ln>
        </p:spPr>
      </p:cxnSp>
      <p:graphicFrame>
        <p:nvGraphicFramePr>
          <p:cNvPr id="48" name="Table 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66089"/>
              </p:ext>
            </p:extLst>
          </p:nvPr>
        </p:nvGraphicFramePr>
        <p:xfrm>
          <a:off x="8350105" y="4467869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/>
                <a:gridCol w="212651"/>
                <a:gridCol w="124690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1" i="0" baseline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1" i="0" baseline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1" i="0" dirty="0" smtClean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1" i="0" baseline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52" name="Shape 138"/>
          <p:cNvCxnSpPr/>
          <p:nvPr/>
        </p:nvCxnSpPr>
        <p:spPr>
          <a:xfrm>
            <a:off x="8982887" y="500752"/>
            <a:ext cx="0" cy="3945923"/>
          </a:xfrm>
          <a:prstGeom prst="straightConnector1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ysDot"/>
            <a:round/>
            <a:headEnd type="none" w="lg" len="lg"/>
            <a:tailEnd type="stealth" w="lg" len="lg"/>
          </a:ln>
        </p:spPr>
      </p:cxnSp>
      <p:sp>
        <p:nvSpPr>
          <p:cNvPr id="54" name="Rectangle 53"/>
          <p:cNvSpPr/>
          <p:nvPr/>
        </p:nvSpPr>
        <p:spPr>
          <a:xfrm>
            <a:off x="3171822" y="4437907"/>
            <a:ext cx="4828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C00000"/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partial counts for window 12:00 - 12:10 maintained as internal state while waiting for late data, so not yet added  to result table</a:t>
            </a:r>
            <a:endParaRPr lang="en-US" sz="1400" b="0" i="0" dirty="0">
              <a:solidFill>
                <a:srgbClr val="C00000"/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58" name="Shape 128"/>
          <p:cNvCxnSpPr/>
          <p:nvPr/>
        </p:nvCxnSpPr>
        <p:spPr>
          <a:xfrm flipV="1">
            <a:off x="2245241" y="307322"/>
            <a:ext cx="27128" cy="3656482"/>
          </a:xfrm>
          <a:prstGeom prst="straightConnector1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lg" len="lg"/>
            <a:tailEnd type="triangle" w="lg" len="lg"/>
          </a:ln>
        </p:spPr>
      </p:cxnSp>
      <p:sp>
        <p:nvSpPr>
          <p:cNvPr id="59" name="Rectangle 58"/>
          <p:cNvSpPr/>
          <p:nvPr/>
        </p:nvSpPr>
        <p:spPr>
          <a:xfrm>
            <a:off x="1655301" y="3132117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12:05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1660637" y="2477219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12:10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655301" y="1822321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12:15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1655301" y="1180732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12:20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58" name="Rectangle 157"/>
          <p:cNvSpPr/>
          <p:nvPr/>
        </p:nvSpPr>
        <p:spPr>
          <a:xfrm>
            <a:off x="2321902" y="1082635"/>
            <a:ext cx="2517791" cy="146822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242312" y="4000442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12:05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92657" y="4000442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12:10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943002" y="4000442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12:15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293347" y="3985652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12:20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8643691" y="3998868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12:25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187" name="Straight Connector 186"/>
          <p:cNvCxnSpPr/>
          <p:nvPr/>
        </p:nvCxnSpPr>
        <p:spPr>
          <a:xfrm>
            <a:off x="6279522" y="1827272"/>
            <a:ext cx="2676" cy="2494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93" name="Group 292"/>
          <p:cNvGrpSpPr/>
          <p:nvPr/>
        </p:nvGrpSpPr>
        <p:grpSpPr>
          <a:xfrm>
            <a:off x="2454942" y="1129805"/>
            <a:ext cx="2468750" cy="1429952"/>
            <a:chOff x="2473109" y="2015663"/>
            <a:chExt cx="2468750" cy="1429952"/>
          </a:xfrm>
        </p:grpSpPr>
        <p:sp>
          <p:nvSpPr>
            <p:cNvPr id="159" name="Oval 158"/>
            <p:cNvSpPr/>
            <p:nvPr/>
          </p:nvSpPr>
          <p:spPr>
            <a:xfrm>
              <a:off x="2510090" y="2070225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60" name="Rectangle 159"/>
            <p:cNvSpPr/>
            <p:nvPr/>
          </p:nvSpPr>
          <p:spPr>
            <a:xfrm>
              <a:off x="2665274" y="2015663"/>
              <a:ext cx="180690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 smtClean="0">
                  <a:latin typeface="Source Sans Pro Light" charset="0"/>
                  <a:ea typeface="Source Sans Pro Light" charset="0"/>
                  <a:cs typeface="Source Sans Pro Light" charset="0"/>
                </a:rPr>
                <a:t>Data as (event time, word)</a:t>
              </a:r>
              <a:endParaRPr lang="en-US" sz="1200" dirty="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  <p:sp>
          <p:nvSpPr>
            <p:cNvPr id="161" name="Oval 160"/>
            <p:cNvSpPr/>
            <p:nvPr/>
          </p:nvSpPr>
          <p:spPr>
            <a:xfrm>
              <a:off x="2510090" y="2312941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2665274" y="2257620"/>
              <a:ext cx="211307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 smtClean="0">
                  <a:latin typeface="Source Sans Pro Light" charset="0"/>
                  <a:ea typeface="Source Sans Pro Light" charset="0"/>
                  <a:cs typeface="Source Sans Pro Light" charset="0"/>
                </a:rPr>
                <a:t>Data late but within watermark</a:t>
              </a:r>
              <a:endParaRPr lang="en-US" sz="1200" dirty="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  <p:sp>
          <p:nvSpPr>
            <p:cNvPr id="165" name="Oval 164"/>
            <p:cNvSpPr/>
            <p:nvPr/>
          </p:nvSpPr>
          <p:spPr>
            <a:xfrm>
              <a:off x="2510090" y="2532538"/>
              <a:ext cx="138633" cy="138633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66" name="Rectangle 165"/>
            <p:cNvSpPr/>
            <p:nvPr/>
          </p:nvSpPr>
          <p:spPr>
            <a:xfrm>
              <a:off x="2665274" y="2477217"/>
              <a:ext cx="219002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 smtClean="0">
                  <a:latin typeface="Source Sans Pro Light" charset="0"/>
                  <a:ea typeface="Source Sans Pro Light" charset="0"/>
                  <a:cs typeface="Source Sans Pro Light" charset="0"/>
                </a:rPr>
                <a:t>Data too late outside watermark</a:t>
              </a:r>
              <a:endParaRPr lang="en-US" sz="1200" dirty="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  <p:cxnSp>
          <p:nvCxnSpPr>
            <p:cNvPr id="191" name="Straight Connector 190"/>
            <p:cNvCxnSpPr/>
            <p:nvPr/>
          </p:nvCxnSpPr>
          <p:spPr>
            <a:xfrm>
              <a:off x="2473109" y="2916375"/>
              <a:ext cx="212595" cy="0"/>
            </a:xfrm>
            <a:prstGeom prst="line">
              <a:avLst/>
            </a:prstGeom>
            <a:ln w="28575"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3" name="Rectangle 192"/>
            <p:cNvSpPr/>
            <p:nvPr/>
          </p:nvSpPr>
          <p:spPr>
            <a:xfrm>
              <a:off x="2665274" y="2790762"/>
              <a:ext cx="193033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 smtClean="0">
                  <a:latin typeface="Source Sans Pro Light" charset="0"/>
                  <a:ea typeface="Source Sans Pro Light" charset="0"/>
                  <a:cs typeface="Source Sans Pro Light" charset="0"/>
                </a:rPr>
                <a:t>Max event time seen till now</a:t>
              </a:r>
              <a:endParaRPr lang="en-US" sz="1200" dirty="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  <p:cxnSp>
          <p:nvCxnSpPr>
            <p:cNvPr id="194" name="Straight Connector 193"/>
            <p:cNvCxnSpPr/>
            <p:nvPr/>
          </p:nvCxnSpPr>
          <p:spPr>
            <a:xfrm>
              <a:off x="2473109" y="3201794"/>
              <a:ext cx="212595" cy="0"/>
            </a:xfrm>
            <a:prstGeom prst="line">
              <a:avLst/>
            </a:prstGeom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196" name="Rectangle 195"/>
            <p:cNvSpPr/>
            <p:nvPr/>
          </p:nvSpPr>
          <p:spPr>
            <a:xfrm>
              <a:off x="2665274" y="2983950"/>
              <a:ext cx="227658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200" dirty="0" smtClean="0">
                  <a:latin typeface="Source Sans Pro Light" charset="0"/>
                  <a:ea typeface="Source Sans Pro Light" charset="0"/>
                  <a:cs typeface="Source Sans Pro Light" charset="0"/>
                </a:rPr>
                <a:t>Watermark = </a:t>
              </a:r>
            </a:p>
            <a:p>
              <a:pPr lvl="0"/>
              <a:r>
                <a:rPr lang="en-US" sz="1200" dirty="0" smtClean="0">
                  <a:latin typeface="Source Sans Pro Light" charset="0"/>
                  <a:ea typeface="Source Sans Pro Light" charset="0"/>
                  <a:cs typeface="Source Sans Pro Light" charset="0"/>
                </a:rPr>
                <a:t>    max event time -- late threshold</a:t>
              </a:r>
              <a:endParaRPr lang="en-US" sz="1200" dirty="0"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7734446" y="3318449"/>
            <a:ext cx="898003" cy="325887"/>
            <a:chOff x="2647737" y="2729624"/>
            <a:chExt cx="898003" cy="325887"/>
          </a:xfrm>
        </p:grpSpPr>
        <p:sp>
          <p:nvSpPr>
            <p:cNvPr id="112" name="Oval 111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2647737" y="2809290"/>
              <a:ext cx="898003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12:04, donkey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3637942" y="2941187"/>
            <a:ext cx="713658" cy="325887"/>
            <a:chOff x="2739907" y="2729624"/>
            <a:chExt cx="713658" cy="325887"/>
          </a:xfrm>
        </p:grpSpPr>
        <p:sp>
          <p:nvSpPr>
            <p:cNvPr id="77" name="Oval 76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2739907" y="2809290"/>
              <a:ext cx="71365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12:07, dog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5012165" y="2051575"/>
            <a:ext cx="713658" cy="325887"/>
            <a:chOff x="2739907" y="2729624"/>
            <a:chExt cx="713658" cy="325887"/>
          </a:xfrm>
        </p:grpSpPr>
        <p:sp>
          <p:nvSpPr>
            <p:cNvPr id="80" name="Oval 79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2739907" y="2809290"/>
              <a:ext cx="71365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12:14, dog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4229757" y="2821128"/>
            <a:ext cx="699230" cy="325887"/>
            <a:chOff x="2747122" y="2729624"/>
            <a:chExt cx="699230" cy="325887"/>
          </a:xfrm>
        </p:grpSpPr>
        <p:sp>
          <p:nvSpPr>
            <p:cNvPr id="86" name="Oval 85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2747122" y="2809290"/>
              <a:ext cx="6992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12:08, owl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5412541" y="2659932"/>
            <a:ext cx="673582" cy="325887"/>
            <a:chOff x="2759945" y="2729624"/>
            <a:chExt cx="673582" cy="325887"/>
          </a:xfrm>
        </p:grpSpPr>
        <p:sp>
          <p:nvSpPr>
            <p:cNvPr id="89" name="Oval 88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2759945" y="2809290"/>
              <a:ext cx="67358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12:09, cat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91" name="Group 90"/>
          <p:cNvGrpSpPr/>
          <p:nvPr/>
        </p:nvGrpSpPr>
        <p:grpSpPr>
          <a:xfrm>
            <a:off x="6470151" y="1906007"/>
            <a:ext cx="673582" cy="325887"/>
            <a:chOff x="2759946" y="2729624"/>
            <a:chExt cx="673582" cy="325887"/>
          </a:xfrm>
        </p:grpSpPr>
        <p:sp>
          <p:nvSpPr>
            <p:cNvPr id="92" name="Oval 91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2759946" y="2809290"/>
              <a:ext cx="67358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12:15, cat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94" name="Group 93"/>
          <p:cNvGrpSpPr/>
          <p:nvPr/>
        </p:nvGrpSpPr>
        <p:grpSpPr>
          <a:xfrm>
            <a:off x="6906055" y="2212267"/>
            <a:ext cx="699230" cy="325887"/>
            <a:chOff x="2747122" y="2729624"/>
            <a:chExt cx="699230" cy="325887"/>
          </a:xfrm>
        </p:grpSpPr>
        <p:sp>
          <p:nvSpPr>
            <p:cNvPr id="95" name="Oval 94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2747122" y="2809290"/>
              <a:ext cx="6992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12:13, owl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pSp>
        <p:nvGrpSpPr>
          <p:cNvPr id="97" name="Group 96"/>
          <p:cNvGrpSpPr/>
          <p:nvPr/>
        </p:nvGrpSpPr>
        <p:grpSpPr>
          <a:xfrm>
            <a:off x="6560116" y="2824982"/>
            <a:ext cx="713658" cy="325887"/>
            <a:chOff x="2739909" y="2729624"/>
            <a:chExt cx="713658" cy="325887"/>
          </a:xfrm>
        </p:grpSpPr>
        <p:sp>
          <p:nvSpPr>
            <p:cNvPr id="98" name="Oval 97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739909" y="2809290"/>
              <a:ext cx="713658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12:08, dog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sp>
        <p:nvSpPr>
          <p:cNvPr id="205" name="Shape 127"/>
          <p:cNvSpPr txBox="1"/>
          <p:nvPr/>
        </p:nvSpPr>
        <p:spPr>
          <a:xfrm rot="16200000">
            <a:off x="810845" y="2076895"/>
            <a:ext cx="1327564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Event Time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sp>
        <p:nvSpPr>
          <p:cNvPr id="209" name="Rectangle 208"/>
          <p:cNvSpPr/>
          <p:nvPr/>
        </p:nvSpPr>
        <p:spPr>
          <a:xfrm>
            <a:off x="8899984" y="3409557"/>
            <a:ext cx="1430572" cy="461665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data too late, ignored in counts</a:t>
            </a:r>
            <a:endParaRPr lang="en-US" sz="1200" dirty="0">
              <a:solidFill>
                <a:schemeClr val="tx1">
                  <a:lumMod val="95000"/>
                  <a:lumOff val="5000"/>
                </a:schemeClr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pSp>
        <p:nvGrpSpPr>
          <p:cNvPr id="224" name="Group 223"/>
          <p:cNvGrpSpPr/>
          <p:nvPr/>
        </p:nvGrpSpPr>
        <p:grpSpPr>
          <a:xfrm>
            <a:off x="7282927" y="1115623"/>
            <a:ext cx="699230" cy="339919"/>
            <a:chOff x="2957494" y="2729624"/>
            <a:chExt cx="699230" cy="339919"/>
          </a:xfrm>
        </p:grpSpPr>
        <p:sp>
          <p:nvSpPr>
            <p:cNvPr id="225" name="Oval 224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226" name="Rectangle 225"/>
            <p:cNvSpPr/>
            <p:nvPr/>
          </p:nvSpPr>
          <p:spPr>
            <a:xfrm>
              <a:off x="2957494" y="2823322"/>
              <a:ext cx="6992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12:21, owl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sp>
        <p:nvSpPr>
          <p:cNvPr id="250" name="Rectangle 249"/>
          <p:cNvSpPr/>
          <p:nvPr/>
        </p:nvSpPr>
        <p:spPr>
          <a:xfrm>
            <a:off x="6228314" y="3439792"/>
            <a:ext cx="143661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en-US" sz="1000" dirty="0" err="1" smtClean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wm</a:t>
            </a:r>
            <a:r>
              <a:rPr lang="en-US" sz="1000" dirty="0" smtClean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 = 12:14 </a:t>
            </a:r>
            <a:r>
              <a:rPr lang="en-US" sz="1000" dirty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- 10m =12:04</a:t>
            </a:r>
          </a:p>
        </p:txBody>
      </p:sp>
      <p:sp>
        <p:nvSpPr>
          <p:cNvPr id="251" name="Rectangle 250"/>
          <p:cNvSpPr/>
          <p:nvPr/>
        </p:nvSpPr>
        <p:spPr>
          <a:xfrm>
            <a:off x="7702776" y="2544518"/>
            <a:ext cx="1209876" cy="205380"/>
          </a:xfrm>
          <a:prstGeom prst="rect">
            <a:avLst/>
          </a:prstGeom>
          <a:solidFill>
            <a:schemeClr val="bg1">
              <a:alpha val="77000"/>
            </a:schemeClr>
          </a:solidFill>
        </p:spPr>
        <p:txBody>
          <a:bodyPr wrap="none">
            <a:noAutofit/>
          </a:bodyPr>
          <a:lstStyle/>
          <a:p>
            <a:pPr lvl="0" algn="ctr"/>
            <a:r>
              <a:rPr lang="en-US" sz="1000" dirty="0" err="1" smtClean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wm</a:t>
            </a:r>
            <a:r>
              <a:rPr lang="en-US" sz="1000" dirty="0" smtClean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 = 12:21 </a:t>
            </a:r>
            <a:r>
              <a:rPr lang="en-US" sz="1000" dirty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- </a:t>
            </a:r>
            <a:r>
              <a:rPr lang="en-US" sz="1000" dirty="0" smtClean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10m =12:11</a:t>
            </a:r>
            <a:endParaRPr lang="en-US" sz="1000" dirty="0">
              <a:solidFill>
                <a:schemeClr val="accent2">
                  <a:lumMod val="75000"/>
                </a:schemeClr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cxnSp>
        <p:nvCxnSpPr>
          <p:cNvPr id="252" name="Straight Arrow Connector 251"/>
          <p:cNvCxnSpPr/>
          <p:nvPr/>
        </p:nvCxnSpPr>
        <p:spPr>
          <a:xfrm>
            <a:off x="8538654" y="3462704"/>
            <a:ext cx="612326" cy="122260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arrow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9" name="Shape 138"/>
          <p:cNvCxnSpPr/>
          <p:nvPr/>
        </p:nvCxnSpPr>
        <p:spPr>
          <a:xfrm>
            <a:off x="10197262" y="500752"/>
            <a:ext cx="0" cy="3937112"/>
          </a:xfrm>
          <a:prstGeom prst="straightConnector1">
            <a:avLst/>
          </a:prstGeom>
          <a:noFill/>
          <a:ln w="12700" cap="flat" cmpd="sng">
            <a:solidFill>
              <a:schemeClr val="bg1">
                <a:lumMod val="75000"/>
              </a:schemeClr>
            </a:solidFill>
            <a:prstDash val="sysDot"/>
            <a:round/>
            <a:headEnd type="none" w="lg" len="lg"/>
            <a:tailEnd type="stealth" w="lg" len="lg"/>
          </a:ln>
        </p:spPr>
      </p:cxnSp>
      <p:cxnSp>
        <p:nvCxnSpPr>
          <p:cNvPr id="262" name="Straight Connector 261"/>
          <p:cNvCxnSpPr/>
          <p:nvPr/>
        </p:nvCxnSpPr>
        <p:spPr>
          <a:xfrm>
            <a:off x="2165157" y="788915"/>
            <a:ext cx="856255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3" name="Rectangle 262"/>
          <p:cNvSpPr/>
          <p:nvPr/>
        </p:nvSpPr>
        <p:spPr>
          <a:xfrm>
            <a:off x="1685405" y="619857"/>
            <a:ext cx="57098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12:25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643383" y="580418"/>
            <a:ext cx="5557911" cy="2310027"/>
            <a:chOff x="4643383" y="580418"/>
            <a:chExt cx="5557911" cy="2310027"/>
          </a:xfrm>
        </p:grpSpPr>
        <p:cxnSp>
          <p:nvCxnSpPr>
            <p:cNvPr id="101" name="Straight Connector 100"/>
            <p:cNvCxnSpPr>
              <a:stCxn id="80" idx="6"/>
            </p:cNvCxnSpPr>
            <p:nvPr/>
          </p:nvCxnSpPr>
          <p:spPr>
            <a:xfrm>
              <a:off x="5433006" y="2120892"/>
              <a:ext cx="836383" cy="10349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/>
            <p:nvPr/>
          </p:nvCxnSpPr>
          <p:spPr>
            <a:xfrm>
              <a:off x="7416864" y="1184367"/>
              <a:ext cx="213002" cy="0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>
              <a:stCxn id="86" idx="6"/>
            </p:cNvCxnSpPr>
            <p:nvPr/>
          </p:nvCxnSpPr>
          <p:spPr>
            <a:xfrm flipV="1">
              <a:off x="4643383" y="2890444"/>
              <a:ext cx="292138" cy="1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>
              <a:endCxn id="92" idx="3"/>
            </p:cNvCxnSpPr>
            <p:nvPr/>
          </p:nvCxnSpPr>
          <p:spPr>
            <a:xfrm flipV="1">
              <a:off x="6284540" y="2024338"/>
              <a:ext cx="468082" cy="106904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>
              <a:endCxn id="80" idx="3"/>
            </p:cNvCxnSpPr>
            <p:nvPr/>
          </p:nvCxnSpPr>
          <p:spPr>
            <a:xfrm flipV="1">
              <a:off x="4938197" y="2169906"/>
              <a:ext cx="376478" cy="718959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>
              <a:stCxn id="92" idx="7"/>
              <a:endCxn id="225" idx="3"/>
            </p:cNvCxnSpPr>
            <p:nvPr/>
          </p:nvCxnSpPr>
          <p:spPr>
            <a:xfrm flipV="1">
              <a:off x="6850651" y="1233954"/>
              <a:ext cx="517199" cy="692355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>
              <a:stCxn id="151" idx="3"/>
            </p:cNvCxnSpPr>
            <p:nvPr/>
          </p:nvCxnSpPr>
          <p:spPr>
            <a:xfrm flipH="1">
              <a:off x="7636416" y="619083"/>
              <a:ext cx="603340" cy="557015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>
              <a:off x="8350105" y="580418"/>
              <a:ext cx="1851189" cy="0"/>
            </a:xfrm>
            <a:prstGeom prst="line">
              <a:avLst/>
            </a:prstGeom>
            <a:ln w="28575">
              <a:solidFill>
                <a:schemeClr val="accent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9" name="Rectangle 278"/>
          <p:cNvSpPr/>
          <p:nvPr/>
        </p:nvSpPr>
        <p:spPr>
          <a:xfrm>
            <a:off x="9854188" y="3995167"/>
            <a:ext cx="678392" cy="243892"/>
          </a:xfrm>
          <a:prstGeom prst="rect">
            <a:avLst/>
          </a:prstGeom>
          <a:solidFill>
            <a:schemeClr val="bg1">
              <a:alpha val="67000"/>
            </a:schemeClr>
          </a:solidFill>
        </p:spPr>
        <p:txBody>
          <a:bodyPr wrap="none" anchor="ctr">
            <a:noAutofit/>
          </a:bodyPr>
          <a:lstStyle/>
          <a:p>
            <a:pPr algn="ctr"/>
            <a:r>
              <a:rPr lang="en-US" sz="1400" b="0" i="0" dirty="0" smtClean="0">
                <a:latin typeface="Source Sans Pro Light" charset="0"/>
                <a:ea typeface="Source Sans Pro Light" charset="0"/>
                <a:cs typeface="Source Sans Pro Light" charset="0"/>
              </a:rPr>
              <a:t>12:30</a:t>
            </a:r>
            <a:endParaRPr lang="en-US" sz="1400" b="0" i="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6282198" y="1825797"/>
            <a:ext cx="4048358" cy="2147926"/>
            <a:chOff x="6282198" y="1825797"/>
            <a:chExt cx="4048358" cy="2147926"/>
          </a:xfrm>
        </p:grpSpPr>
        <p:cxnSp>
          <p:nvCxnSpPr>
            <p:cNvPr id="102" name="Straight Connector 101"/>
            <p:cNvCxnSpPr/>
            <p:nvPr/>
          </p:nvCxnSpPr>
          <p:spPr>
            <a:xfrm>
              <a:off x="6282198" y="3459182"/>
              <a:ext cx="1350345" cy="0"/>
            </a:xfrm>
            <a:prstGeom prst="line">
              <a:avLst/>
            </a:prstGeom>
            <a:ln w="28575" cap="rnd"/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7632542" y="2513133"/>
              <a:ext cx="1346151" cy="0"/>
            </a:xfrm>
            <a:prstGeom prst="line">
              <a:avLst/>
            </a:prstGeom>
            <a:ln w="28575" cap="rnd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/>
            <p:nvPr/>
          </p:nvCxnSpPr>
          <p:spPr>
            <a:xfrm flipV="1">
              <a:off x="7632542" y="2513133"/>
              <a:ext cx="0" cy="946049"/>
            </a:xfrm>
            <a:prstGeom prst="line">
              <a:avLst/>
            </a:prstGeom>
            <a:ln w="28575" cap="rnd"/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>
            <a:xfrm flipH="1" flipV="1">
              <a:off x="6282198" y="3454406"/>
              <a:ext cx="2677" cy="519317"/>
            </a:xfrm>
            <a:prstGeom prst="line">
              <a:avLst/>
            </a:prstGeom>
            <a:ln w="28575" cap="rnd"/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2" name="Straight Connector 281"/>
            <p:cNvCxnSpPr/>
            <p:nvPr/>
          </p:nvCxnSpPr>
          <p:spPr>
            <a:xfrm>
              <a:off x="8978693" y="1825797"/>
              <a:ext cx="1351863" cy="3969"/>
            </a:xfrm>
            <a:prstGeom prst="line">
              <a:avLst/>
            </a:prstGeom>
            <a:ln w="28575" cap="rnd"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flipV="1">
              <a:off x="8978693" y="1827272"/>
              <a:ext cx="0" cy="684494"/>
            </a:xfrm>
            <a:prstGeom prst="line">
              <a:avLst/>
            </a:prstGeom>
            <a:ln w="28575" cap="rnd"/>
            <a:effectLst/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84" name="Group 283"/>
          <p:cNvGrpSpPr/>
          <p:nvPr/>
        </p:nvGrpSpPr>
        <p:grpSpPr>
          <a:xfrm>
            <a:off x="8896966" y="2706362"/>
            <a:ext cx="673582" cy="325887"/>
            <a:chOff x="2795387" y="2729624"/>
            <a:chExt cx="673582" cy="325887"/>
          </a:xfrm>
        </p:grpSpPr>
        <p:sp>
          <p:nvSpPr>
            <p:cNvPr id="285" name="Oval 284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  <a:solidFill>
              <a:schemeClr val="bg1"/>
            </a:solidFill>
            <a:ln w="19050"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286" name="Rectangle 285"/>
            <p:cNvSpPr/>
            <p:nvPr/>
          </p:nvSpPr>
          <p:spPr>
            <a:xfrm>
              <a:off x="2795387" y="2809290"/>
              <a:ext cx="67358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12:09, cat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cxnSp>
        <p:nvCxnSpPr>
          <p:cNvPr id="287" name="Straight Arrow Connector 286"/>
          <p:cNvCxnSpPr>
            <a:stCxn id="286" idx="2"/>
          </p:cNvCxnSpPr>
          <p:nvPr/>
        </p:nvCxnSpPr>
        <p:spPr>
          <a:xfrm>
            <a:off x="9233757" y="3032249"/>
            <a:ext cx="219229" cy="407543"/>
          </a:xfrm>
          <a:prstGeom prst="straightConnector1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headEnd type="arrow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290" name="Group 289"/>
          <p:cNvGrpSpPr/>
          <p:nvPr/>
        </p:nvGrpSpPr>
        <p:grpSpPr>
          <a:xfrm>
            <a:off x="8227030" y="1561328"/>
            <a:ext cx="699230" cy="325887"/>
            <a:chOff x="2747122" y="2729624"/>
            <a:chExt cx="699230" cy="325887"/>
          </a:xfrm>
        </p:grpSpPr>
        <p:sp>
          <p:nvSpPr>
            <p:cNvPr id="291" name="Oval 290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292" name="Rectangle 291"/>
            <p:cNvSpPr/>
            <p:nvPr/>
          </p:nvSpPr>
          <p:spPr>
            <a:xfrm>
              <a:off x="2747122" y="2809290"/>
              <a:ext cx="6992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12:17, owl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graphicFrame>
        <p:nvGraphicFramePr>
          <p:cNvPr id="295" name="Table 2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371886"/>
              </p:ext>
            </p:extLst>
          </p:nvPr>
        </p:nvGraphicFramePr>
        <p:xfrm>
          <a:off x="9660266" y="4460029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/>
                <a:gridCol w="212651"/>
                <a:gridCol w="124690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12:00</a:t>
                      </a:r>
                      <a:r>
                        <a:rPr lang="en-US" sz="1000" b="0" i="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- 12:10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000" b="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96" name="Table 29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9004047"/>
              </p:ext>
            </p:extLst>
          </p:nvPr>
        </p:nvGraphicFramePr>
        <p:xfrm>
          <a:off x="9660266" y="5150257"/>
          <a:ext cx="1067441" cy="690228"/>
        </p:xfrm>
        <a:graphic>
          <a:graphicData uri="http://schemas.openxmlformats.org/drawingml/2006/table">
            <a:tbl>
              <a:tblPr bandRow="1">
                <a:tableStyleId>{16D9F66E-5EB9-4882-86FB-DCBF35E3C3E4}</a:tableStyleId>
              </a:tblPr>
              <a:tblGrid>
                <a:gridCol w="730100"/>
                <a:gridCol w="212651"/>
                <a:gridCol w="124690"/>
              </a:tblGrid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1" i="0" baseline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owl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1" i="0" baseline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1" i="0" dirty="0" smtClean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cat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2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300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12:05</a:t>
                      </a:r>
                      <a:r>
                        <a:rPr lang="en-US" sz="1000" b="1" i="0" baseline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 - 12:15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L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dog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 smtClean="0">
                          <a:solidFill>
                            <a:srgbClr val="7030A0"/>
                          </a:solidFill>
                          <a:latin typeface="Source Sans Pro Light" charset="0"/>
                          <a:ea typeface="Source Sans Pro Light" charset="0"/>
                          <a:cs typeface="Source Sans Pro Light" charset="0"/>
                        </a:rPr>
                        <a:t>3</a:t>
                      </a:r>
                      <a:endParaRPr lang="en-US" sz="1000" b="1" i="0" dirty="0">
                        <a:solidFill>
                          <a:srgbClr val="7030A0"/>
                        </a:solidFill>
                        <a:latin typeface="Source Sans Pro Light" charset="0"/>
                        <a:ea typeface="Source Sans Pro Light" charset="0"/>
                        <a:cs typeface="Source Sans Pro Light" charset="0"/>
                      </a:endParaRPr>
                    </a:p>
                  </a:txBody>
                  <a:tcPr marL="0" marR="0" marT="26915" marB="26915">
                    <a:lnR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4" name="Rectangle 303"/>
          <p:cNvSpPr/>
          <p:nvPr/>
        </p:nvSpPr>
        <p:spPr>
          <a:xfrm>
            <a:off x="9039515" y="1852513"/>
            <a:ext cx="1209876" cy="227255"/>
          </a:xfrm>
          <a:prstGeom prst="rect">
            <a:avLst/>
          </a:prstGeom>
          <a:solidFill>
            <a:schemeClr val="bg1">
              <a:alpha val="77000"/>
            </a:schemeClr>
          </a:solidFill>
        </p:spPr>
        <p:txBody>
          <a:bodyPr wrap="none">
            <a:noAutofit/>
          </a:bodyPr>
          <a:lstStyle/>
          <a:p>
            <a:pPr lvl="0" algn="ctr"/>
            <a:r>
              <a:rPr lang="en-US" sz="1000" dirty="0" err="1" smtClean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wm</a:t>
            </a:r>
            <a:r>
              <a:rPr lang="en-US" sz="1000" dirty="0" smtClean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 = 12:26 </a:t>
            </a:r>
            <a:r>
              <a:rPr lang="en-US" sz="1000" dirty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- </a:t>
            </a:r>
            <a:r>
              <a:rPr lang="en-US" sz="1000" dirty="0" smtClean="0">
                <a:solidFill>
                  <a:schemeClr val="accent2">
                    <a:lumMod val="75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rPr>
              <a:t>10m =12:16</a:t>
            </a:r>
            <a:endParaRPr lang="en-US" sz="1000" dirty="0">
              <a:solidFill>
                <a:schemeClr val="accent2">
                  <a:lumMod val="75000"/>
                </a:schemeClr>
              </a:solidFill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  <p:grpSp>
        <p:nvGrpSpPr>
          <p:cNvPr id="317" name="Group 316"/>
          <p:cNvGrpSpPr/>
          <p:nvPr/>
        </p:nvGrpSpPr>
        <p:grpSpPr>
          <a:xfrm>
            <a:off x="8106701" y="500752"/>
            <a:ext cx="699230" cy="345732"/>
            <a:chOff x="2909362" y="2729624"/>
            <a:chExt cx="699230" cy="345732"/>
          </a:xfrm>
        </p:grpSpPr>
        <p:sp>
          <p:nvSpPr>
            <p:cNvPr id="318" name="Oval 317"/>
            <p:cNvSpPr/>
            <p:nvPr/>
          </p:nvSpPr>
          <p:spPr>
            <a:xfrm>
              <a:off x="3022115" y="2729624"/>
              <a:ext cx="138633" cy="138633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000">
                <a:solidFill>
                  <a:schemeClr val="accent4">
                    <a:lumMod val="50000"/>
                  </a:schemeClr>
                </a:solidFill>
              </a:endParaRPr>
            </a:p>
          </p:txBody>
        </p:sp>
        <p:sp>
          <p:nvSpPr>
            <p:cNvPr id="319" name="Rectangle 318"/>
            <p:cNvSpPr/>
            <p:nvPr/>
          </p:nvSpPr>
          <p:spPr>
            <a:xfrm>
              <a:off x="2909362" y="2829135"/>
              <a:ext cx="69923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000" dirty="0" smtClean="0">
                  <a:solidFill>
                    <a:schemeClr val="accent4">
                      <a:lumMod val="50000"/>
                    </a:schemeClr>
                  </a:solidFill>
                  <a:latin typeface="Source Sans Pro Light" charset="0"/>
                  <a:ea typeface="Source Sans Pro Light" charset="0"/>
                  <a:cs typeface="Source Sans Pro Light" charset="0"/>
                </a:rPr>
                <a:t>12:26, owl</a:t>
              </a:r>
              <a:endParaRPr lang="en-US" sz="1000" dirty="0">
                <a:solidFill>
                  <a:schemeClr val="accent4">
                    <a:lumMod val="50000"/>
                  </a:schemeClr>
                </a:solidFill>
                <a:latin typeface="Source Sans Pro Light" charset="0"/>
                <a:ea typeface="Source Sans Pro Light" charset="0"/>
                <a:cs typeface="Source Sans Pro Light" charset="0"/>
              </a:endParaRPr>
            </a:p>
          </p:txBody>
        </p:sp>
      </p:grpSp>
      <p:sp>
        <p:nvSpPr>
          <p:cNvPr id="109" name="Shape 127"/>
          <p:cNvSpPr txBox="1"/>
          <p:nvPr/>
        </p:nvSpPr>
        <p:spPr>
          <a:xfrm>
            <a:off x="8724892" y="5776200"/>
            <a:ext cx="2100674" cy="4458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US" sz="1800" dirty="0" smtClean="0">
                <a:latin typeface="Source Sans Pro Light" charset="0"/>
                <a:ea typeface="Source Sans Pro Light" charset="0"/>
                <a:cs typeface="Source Sans Pro Light" charset="0"/>
              </a:rPr>
              <a:t>Result </a:t>
            </a:r>
            <a:r>
              <a:rPr lang="en-US" sz="1800" smtClean="0">
                <a:latin typeface="Source Sans Pro Light" charset="0"/>
                <a:ea typeface="Source Sans Pro Light" charset="0"/>
                <a:cs typeface="Source Sans Pro Light" charset="0"/>
              </a:rPr>
              <a:t>Tables </a:t>
            </a:r>
            <a:r>
              <a:rPr lang="en-US" smtClean="0">
                <a:latin typeface="Source Sans Pro Light" charset="0"/>
                <a:ea typeface="Source Sans Pro Light" charset="0"/>
                <a:cs typeface="Source Sans Pro Light" charset="0"/>
              </a:rPr>
              <a:t>after </a:t>
            </a:r>
          </a:p>
          <a:p>
            <a:pPr lvl="0" algn="ctr" rtl="0">
              <a:spcBef>
                <a:spcPts val="0"/>
              </a:spcBef>
              <a:buNone/>
            </a:pPr>
            <a:r>
              <a:rPr lang="en-US" dirty="0" smtClean="0">
                <a:latin typeface="Source Sans Pro Light" charset="0"/>
                <a:ea typeface="Source Sans Pro Light" charset="0"/>
                <a:cs typeface="Source Sans Pro Light" charset="0"/>
              </a:rPr>
              <a:t>each trigger</a:t>
            </a:r>
            <a:endParaRPr lang="en" sz="1800" dirty="0">
              <a:latin typeface="Source Sans Pro Light" charset="0"/>
              <a:ea typeface="Source Sans Pro Light" charset="0"/>
              <a:cs typeface="Source Sans Pro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76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2745</TotalTime>
  <Words>956</Words>
  <Application>Microsoft Macintosh PowerPoint</Application>
  <PresentationFormat>Widescreen</PresentationFormat>
  <Paragraphs>409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Calibri Light</vt:lpstr>
      <vt:lpstr>Source Sans Pro</vt:lpstr>
      <vt:lpstr>Source Sans Pro Light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Tathagata Das</dc:creator>
  <cp:lastModifiedBy>Tathagata Das</cp:lastModifiedBy>
  <cp:revision>94</cp:revision>
  <dcterms:created xsi:type="dcterms:W3CDTF">2016-06-27T21:06:20Z</dcterms:created>
  <dcterms:modified xsi:type="dcterms:W3CDTF">2017-01-04T23:06:29Z</dcterms:modified>
</cp:coreProperties>
</file>